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4590" r:id="rId5"/>
  </p:sldMasterIdLst>
  <p:notesMasterIdLst>
    <p:notesMasterId r:id="rId25"/>
  </p:notesMasterIdLst>
  <p:handoutMasterIdLst>
    <p:handoutMasterId r:id="rId26"/>
  </p:handoutMasterIdLst>
  <p:sldIdLst>
    <p:sldId id="286" r:id="rId6"/>
    <p:sldId id="257" r:id="rId7"/>
    <p:sldId id="280" r:id="rId8"/>
    <p:sldId id="287" r:id="rId9"/>
    <p:sldId id="288" r:id="rId10"/>
    <p:sldId id="289" r:id="rId11"/>
    <p:sldId id="290" r:id="rId12"/>
    <p:sldId id="296" r:id="rId13"/>
    <p:sldId id="303" r:id="rId14"/>
    <p:sldId id="297" r:id="rId15"/>
    <p:sldId id="293" r:id="rId16"/>
    <p:sldId id="294" r:id="rId17"/>
    <p:sldId id="298" r:id="rId18"/>
    <p:sldId id="299" r:id="rId19"/>
    <p:sldId id="295" r:id="rId20"/>
    <p:sldId id="300" r:id="rId21"/>
    <p:sldId id="302" r:id="rId22"/>
    <p:sldId id="301" r:id="rId23"/>
    <p:sldId id="285" r:id="rId24"/>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700">
          <p15:clr>
            <a:srgbClr val="A4A3A4"/>
          </p15:clr>
        </p15:guide>
        <p15:guide id="3" orient="horz" pos="454">
          <p15:clr>
            <a:srgbClr val="A4A3A4"/>
          </p15:clr>
        </p15:guide>
        <p15:guide id="4" pos="2880">
          <p15:clr>
            <a:srgbClr val="A4A3A4"/>
          </p15:clr>
        </p15:guide>
        <p15:guide id="5" pos="346">
          <p15:clr>
            <a:srgbClr val="A4A3A4"/>
          </p15:clr>
        </p15:guide>
        <p15:guide id="6" pos="576">
          <p15:clr>
            <a:srgbClr val="A4A3A4"/>
          </p15:clr>
        </p15:guide>
        <p15:guide id="7" pos="5587">
          <p15:clr>
            <a:srgbClr val="A4A3A4"/>
          </p15:clr>
        </p15:guide>
        <p15:guide id="8" pos="161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A9AA"/>
    <a:srgbClr val="A8D4A9"/>
    <a:srgbClr val="D5FED6"/>
    <a:srgbClr val="FFFED6"/>
    <a:srgbClr val="FFAA41"/>
    <a:srgbClr val="FFD6A9"/>
    <a:srgbClr val="727274"/>
    <a:srgbClr val="FFD8FF"/>
    <a:srgbClr val="A9A879"/>
    <a:srgbClr val="AB7A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56" autoAdjust="0"/>
    <p:restoredTop sz="96154" autoAdjust="0"/>
  </p:normalViewPr>
  <p:slideViewPr>
    <p:cSldViewPr snapToGrid="0">
      <p:cViewPr varScale="1">
        <p:scale>
          <a:sx n="162" d="100"/>
          <a:sy n="162" d="100"/>
        </p:scale>
        <p:origin x="592" y="192"/>
      </p:cViewPr>
      <p:guideLst>
        <p:guide orient="horz" pos="1620"/>
        <p:guide orient="horz" pos="700"/>
        <p:guide orient="horz" pos="454"/>
        <p:guide pos="2880"/>
        <p:guide pos="346"/>
        <p:guide pos="576"/>
        <p:guide pos="5587"/>
        <p:guide pos="1613"/>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66A4E7-2000-CD41-98B9-31315F9B94D2}" type="doc">
      <dgm:prSet loTypeId="urn:microsoft.com/office/officeart/2005/8/layout/radial6" loCatId="" qsTypeId="urn:microsoft.com/office/officeart/2005/8/quickstyle/3d1" qsCatId="3D" csTypeId="urn:microsoft.com/office/officeart/2005/8/colors/colorful1" csCatId="colorful" phldr="1"/>
      <dgm:spPr/>
      <dgm:t>
        <a:bodyPr/>
        <a:lstStyle/>
        <a:p>
          <a:endParaRPr lang="en-US"/>
        </a:p>
      </dgm:t>
    </dgm:pt>
    <dgm:pt modelId="{80BE841E-DA3D-E444-96F7-A3735F683DFA}">
      <dgm:prSet phldrT="[Text]"/>
      <dgm:spPr/>
      <dgm:t>
        <a:bodyPr/>
        <a:lstStyle/>
        <a:p>
          <a:r>
            <a:rPr lang="en-US" b="1" dirty="0" err="1"/>
            <a:t>SDoH</a:t>
          </a:r>
          <a:endParaRPr lang="en-US" b="1" dirty="0"/>
        </a:p>
      </dgm:t>
    </dgm:pt>
    <dgm:pt modelId="{F70F3D00-F2B2-6C41-AFC9-1AAF4E0878A7}" type="parTrans" cxnId="{E69B74DD-A6F3-2746-A2B8-36B3C57919AA}">
      <dgm:prSet/>
      <dgm:spPr/>
      <dgm:t>
        <a:bodyPr/>
        <a:lstStyle/>
        <a:p>
          <a:endParaRPr lang="en-US"/>
        </a:p>
      </dgm:t>
    </dgm:pt>
    <dgm:pt modelId="{400860D1-B3AE-484F-A65F-3F6CFF5E5FDD}" type="sibTrans" cxnId="{E69B74DD-A6F3-2746-A2B8-36B3C57919AA}">
      <dgm:prSet/>
      <dgm:spPr/>
      <dgm:t>
        <a:bodyPr/>
        <a:lstStyle/>
        <a:p>
          <a:endParaRPr lang="en-US"/>
        </a:p>
      </dgm:t>
    </dgm:pt>
    <dgm:pt modelId="{E8995891-0DA6-D242-9E99-07FCA9AA572D}">
      <dgm:prSet phldrT="[Text]"/>
      <dgm:spPr/>
      <dgm:t>
        <a:bodyPr/>
        <a:lstStyle/>
        <a:p>
          <a:r>
            <a:rPr lang="en-US" b="1" dirty="0"/>
            <a:t>Health and Health care </a:t>
          </a:r>
        </a:p>
      </dgm:t>
    </dgm:pt>
    <dgm:pt modelId="{C4225191-2EAF-CD47-88A4-B57A2B80FE56}" type="parTrans" cxnId="{B26B9A48-7B7E-3948-98D3-CB8FE266AE64}">
      <dgm:prSet/>
      <dgm:spPr/>
      <dgm:t>
        <a:bodyPr/>
        <a:lstStyle/>
        <a:p>
          <a:endParaRPr lang="en-US"/>
        </a:p>
      </dgm:t>
    </dgm:pt>
    <dgm:pt modelId="{0A010770-AF08-2F42-9033-665CC8EAA322}" type="sibTrans" cxnId="{B26B9A48-7B7E-3948-98D3-CB8FE266AE64}">
      <dgm:prSet/>
      <dgm:spPr/>
      <dgm:t>
        <a:bodyPr/>
        <a:lstStyle/>
        <a:p>
          <a:endParaRPr lang="en-US"/>
        </a:p>
      </dgm:t>
    </dgm:pt>
    <dgm:pt modelId="{01DE8C7C-4171-EB43-8C57-7F96BED5DD81}">
      <dgm:prSet phldrT="[Text]"/>
      <dgm:spPr/>
      <dgm:t>
        <a:bodyPr/>
        <a:lstStyle/>
        <a:p>
          <a:r>
            <a:rPr lang="en-US" b="1" dirty="0"/>
            <a:t>Social and community context </a:t>
          </a:r>
        </a:p>
      </dgm:t>
    </dgm:pt>
    <dgm:pt modelId="{EE1D24E6-0AB6-E848-8197-243424CE325D}" type="parTrans" cxnId="{F486D645-D258-F245-BBE1-CED2DFF901FA}">
      <dgm:prSet/>
      <dgm:spPr/>
      <dgm:t>
        <a:bodyPr/>
        <a:lstStyle/>
        <a:p>
          <a:endParaRPr lang="en-US"/>
        </a:p>
      </dgm:t>
    </dgm:pt>
    <dgm:pt modelId="{A4894966-7B42-2040-9E8B-9CBD00B222DE}" type="sibTrans" cxnId="{F486D645-D258-F245-BBE1-CED2DFF901FA}">
      <dgm:prSet/>
      <dgm:spPr/>
      <dgm:t>
        <a:bodyPr/>
        <a:lstStyle/>
        <a:p>
          <a:endParaRPr lang="en-US"/>
        </a:p>
      </dgm:t>
    </dgm:pt>
    <dgm:pt modelId="{4AD534C2-1952-7B4E-BEF8-9A718A103114}">
      <dgm:prSet phldrT="[Text]" custT="1"/>
      <dgm:spPr/>
      <dgm:t>
        <a:bodyPr/>
        <a:lstStyle/>
        <a:p>
          <a:r>
            <a:rPr lang="en-US" sz="1000" b="1" dirty="0"/>
            <a:t>Education</a:t>
          </a:r>
        </a:p>
      </dgm:t>
    </dgm:pt>
    <dgm:pt modelId="{A0E3735E-B51C-C94E-B482-A0561EF50244}" type="parTrans" cxnId="{3809CA0B-7669-084A-97D6-FB0563E5E04B}">
      <dgm:prSet/>
      <dgm:spPr/>
      <dgm:t>
        <a:bodyPr/>
        <a:lstStyle/>
        <a:p>
          <a:endParaRPr lang="en-US"/>
        </a:p>
      </dgm:t>
    </dgm:pt>
    <dgm:pt modelId="{A99ECD5E-64FB-AC47-862A-739676E39FEE}" type="sibTrans" cxnId="{3809CA0B-7669-084A-97D6-FB0563E5E04B}">
      <dgm:prSet/>
      <dgm:spPr/>
      <dgm:t>
        <a:bodyPr/>
        <a:lstStyle/>
        <a:p>
          <a:endParaRPr lang="en-US"/>
        </a:p>
      </dgm:t>
    </dgm:pt>
    <dgm:pt modelId="{80E11360-F430-7249-AC85-C20E884ED03A}">
      <dgm:prSet custT="1"/>
      <dgm:spPr/>
      <dgm:t>
        <a:bodyPr/>
        <a:lstStyle/>
        <a:p>
          <a:r>
            <a:rPr lang="en-US" sz="1000" b="1" dirty="0"/>
            <a:t>Economic Stability</a:t>
          </a:r>
        </a:p>
      </dgm:t>
    </dgm:pt>
    <dgm:pt modelId="{0847ABF1-8F89-FB41-96CD-9ACABD108A22}" type="parTrans" cxnId="{F68502D9-AA98-514A-B749-D0E3EB5F8F18}">
      <dgm:prSet/>
      <dgm:spPr/>
      <dgm:t>
        <a:bodyPr/>
        <a:lstStyle/>
        <a:p>
          <a:endParaRPr lang="en-US"/>
        </a:p>
      </dgm:t>
    </dgm:pt>
    <dgm:pt modelId="{6B3F45EA-2E0D-1640-BC52-1822C213378D}" type="sibTrans" cxnId="{F68502D9-AA98-514A-B749-D0E3EB5F8F18}">
      <dgm:prSet/>
      <dgm:spPr/>
      <dgm:t>
        <a:bodyPr/>
        <a:lstStyle/>
        <a:p>
          <a:endParaRPr lang="en-US"/>
        </a:p>
      </dgm:t>
    </dgm:pt>
    <dgm:pt modelId="{B828E824-A8DA-D442-843D-59F0B77CF665}">
      <dgm:prSet phldrT="[Text]" custT="1"/>
      <dgm:spPr/>
      <dgm:t>
        <a:bodyPr/>
        <a:lstStyle/>
        <a:p>
          <a:r>
            <a:rPr lang="en-US" sz="1000" b="1" dirty="0"/>
            <a:t> </a:t>
          </a:r>
          <a:r>
            <a:rPr lang="en-US" sz="900" b="1" dirty="0"/>
            <a:t>Neighborhood and </a:t>
          </a:r>
        </a:p>
        <a:p>
          <a:r>
            <a:rPr lang="en-US" sz="900" b="1" dirty="0"/>
            <a:t>built environment</a:t>
          </a:r>
        </a:p>
      </dgm:t>
    </dgm:pt>
    <dgm:pt modelId="{1FC8B2E6-22A6-734B-AF4B-14382EFCAD9A}" type="sibTrans" cxnId="{22B637BE-DBA5-F14B-8462-10BCD2684E04}">
      <dgm:prSet/>
      <dgm:spPr/>
      <dgm:t>
        <a:bodyPr/>
        <a:lstStyle/>
        <a:p>
          <a:endParaRPr lang="en-US"/>
        </a:p>
      </dgm:t>
    </dgm:pt>
    <dgm:pt modelId="{B6A2F7DC-36FE-7541-8FC0-4A9BC25D5137}" type="parTrans" cxnId="{22B637BE-DBA5-F14B-8462-10BCD2684E04}">
      <dgm:prSet/>
      <dgm:spPr/>
      <dgm:t>
        <a:bodyPr/>
        <a:lstStyle/>
        <a:p>
          <a:endParaRPr lang="en-US"/>
        </a:p>
      </dgm:t>
    </dgm:pt>
    <dgm:pt modelId="{D49AEEBC-7553-8343-8D6F-32097B750B3E}" type="pres">
      <dgm:prSet presAssocID="{E066A4E7-2000-CD41-98B9-31315F9B94D2}" presName="Name0" presStyleCnt="0">
        <dgm:presLayoutVars>
          <dgm:chMax val="1"/>
          <dgm:dir/>
          <dgm:animLvl val="ctr"/>
          <dgm:resizeHandles val="exact"/>
        </dgm:presLayoutVars>
      </dgm:prSet>
      <dgm:spPr/>
    </dgm:pt>
    <dgm:pt modelId="{8DE4EEF9-646B-804B-BCD8-E45A96DF31B6}" type="pres">
      <dgm:prSet presAssocID="{80BE841E-DA3D-E444-96F7-A3735F683DFA}" presName="centerShape" presStyleLbl="node0" presStyleIdx="0" presStyleCnt="1"/>
      <dgm:spPr/>
    </dgm:pt>
    <dgm:pt modelId="{419DED41-2E8A-7E42-B013-69A12E4F025F}" type="pres">
      <dgm:prSet presAssocID="{B828E824-A8DA-D442-843D-59F0B77CF665}" presName="node" presStyleLbl="node1" presStyleIdx="0" presStyleCnt="5" custScaleX="124574" custScaleY="123180" custRadScaleRad="97238" custRadScaleInc="10684">
        <dgm:presLayoutVars>
          <dgm:bulletEnabled val="1"/>
        </dgm:presLayoutVars>
      </dgm:prSet>
      <dgm:spPr/>
    </dgm:pt>
    <dgm:pt modelId="{E225BF74-77AB-0046-894E-1729E38C3F8C}" type="pres">
      <dgm:prSet presAssocID="{B828E824-A8DA-D442-843D-59F0B77CF665}" presName="dummy" presStyleCnt="0"/>
      <dgm:spPr/>
    </dgm:pt>
    <dgm:pt modelId="{C5870460-5B9A-FE4D-ACA3-6AF2960A7E41}" type="pres">
      <dgm:prSet presAssocID="{1FC8B2E6-22A6-734B-AF4B-14382EFCAD9A}" presName="sibTrans" presStyleLbl="sibTrans2D1" presStyleIdx="0" presStyleCnt="5"/>
      <dgm:spPr/>
    </dgm:pt>
    <dgm:pt modelId="{A59C4240-FFB4-2D40-A6E1-1DB68AA8FBCE}" type="pres">
      <dgm:prSet presAssocID="{E8995891-0DA6-D242-9E99-07FCA9AA572D}" presName="node" presStyleLbl="node1" presStyleIdx="1" presStyleCnt="5" custScaleX="110000" custScaleY="110000">
        <dgm:presLayoutVars>
          <dgm:bulletEnabled val="1"/>
        </dgm:presLayoutVars>
      </dgm:prSet>
      <dgm:spPr/>
    </dgm:pt>
    <dgm:pt modelId="{DF153514-683F-3849-A574-55F359656F3D}" type="pres">
      <dgm:prSet presAssocID="{E8995891-0DA6-D242-9E99-07FCA9AA572D}" presName="dummy" presStyleCnt="0"/>
      <dgm:spPr/>
    </dgm:pt>
    <dgm:pt modelId="{D0A30CFB-FD10-9344-A842-EDB05379C8A8}" type="pres">
      <dgm:prSet presAssocID="{0A010770-AF08-2F42-9033-665CC8EAA322}" presName="sibTrans" presStyleLbl="sibTrans2D1" presStyleIdx="1" presStyleCnt="5"/>
      <dgm:spPr/>
    </dgm:pt>
    <dgm:pt modelId="{150811E6-DEA7-674C-8595-1548BDB628B8}" type="pres">
      <dgm:prSet presAssocID="{01DE8C7C-4171-EB43-8C57-7F96BED5DD81}" presName="node" presStyleLbl="node1" presStyleIdx="2" presStyleCnt="5" custScaleX="110000" custScaleY="110000">
        <dgm:presLayoutVars>
          <dgm:bulletEnabled val="1"/>
        </dgm:presLayoutVars>
      </dgm:prSet>
      <dgm:spPr/>
    </dgm:pt>
    <dgm:pt modelId="{B5E2160B-9ABE-424F-8CD2-3ED396081ECD}" type="pres">
      <dgm:prSet presAssocID="{01DE8C7C-4171-EB43-8C57-7F96BED5DD81}" presName="dummy" presStyleCnt="0"/>
      <dgm:spPr/>
    </dgm:pt>
    <dgm:pt modelId="{DFFF428D-89A1-A748-8B9F-8ACAFDB20ED0}" type="pres">
      <dgm:prSet presAssocID="{A4894966-7B42-2040-9E8B-9CBD00B222DE}" presName="sibTrans" presStyleLbl="sibTrans2D1" presStyleIdx="2" presStyleCnt="5"/>
      <dgm:spPr/>
    </dgm:pt>
    <dgm:pt modelId="{8C16E3BB-DD22-3B4C-B83E-5199C785CD35}" type="pres">
      <dgm:prSet presAssocID="{4AD534C2-1952-7B4E-BEF8-9A718A103114}" presName="node" presStyleLbl="node1" presStyleIdx="3" presStyleCnt="5" custScaleX="121000" custScaleY="121000" custRadScaleRad="101629" custRadScaleInc="-1278">
        <dgm:presLayoutVars>
          <dgm:bulletEnabled val="1"/>
        </dgm:presLayoutVars>
      </dgm:prSet>
      <dgm:spPr/>
    </dgm:pt>
    <dgm:pt modelId="{4B03C716-A60E-B54F-B925-47A1CE843273}" type="pres">
      <dgm:prSet presAssocID="{4AD534C2-1952-7B4E-BEF8-9A718A103114}" presName="dummy" presStyleCnt="0"/>
      <dgm:spPr/>
    </dgm:pt>
    <dgm:pt modelId="{13179E64-6343-5E4C-9705-0CF46ABF55B0}" type="pres">
      <dgm:prSet presAssocID="{A99ECD5E-64FB-AC47-862A-739676E39FEE}" presName="sibTrans" presStyleLbl="sibTrans2D1" presStyleIdx="3" presStyleCnt="5"/>
      <dgm:spPr/>
    </dgm:pt>
    <dgm:pt modelId="{331F6654-CE0C-0949-8F68-DEFDAADFFB24}" type="pres">
      <dgm:prSet presAssocID="{80E11360-F430-7249-AC85-C20E884ED03A}" presName="node" presStyleLbl="node1" presStyleIdx="4" presStyleCnt="5" custScaleX="121000" custScaleY="121000">
        <dgm:presLayoutVars>
          <dgm:bulletEnabled val="1"/>
        </dgm:presLayoutVars>
      </dgm:prSet>
      <dgm:spPr/>
    </dgm:pt>
    <dgm:pt modelId="{6D7F8015-108B-6345-92FE-1E51A80BB5D7}" type="pres">
      <dgm:prSet presAssocID="{80E11360-F430-7249-AC85-C20E884ED03A}" presName="dummy" presStyleCnt="0"/>
      <dgm:spPr/>
    </dgm:pt>
    <dgm:pt modelId="{CC023E72-F38A-B24C-8C75-A8F28D10D708}" type="pres">
      <dgm:prSet presAssocID="{6B3F45EA-2E0D-1640-BC52-1822C213378D}" presName="sibTrans" presStyleLbl="sibTrans2D1" presStyleIdx="4" presStyleCnt="5"/>
      <dgm:spPr/>
    </dgm:pt>
  </dgm:ptLst>
  <dgm:cxnLst>
    <dgm:cxn modelId="{3809CA0B-7669-084A-97D6-FB0563E5E04B}" srcId="{80BE841E-DA3D-E444-96F7-A3735F683DFA}" destId="{4AD534C2-1952-7B4E-BEF8-9A718A103114}" srcOrd="3" destOrd="0" parTransId="{A0E3735E-B51C-C94E-B482-A0561EF50244}" sibTransId="{A99ECD5E-64FB-AC47-862A-739676E39FEE}"/>
    <dgm:cxn modelId="{7620550F-06C9-194C-B3D0-6895FBCA1B3C}" type="presOf" srcId="{E8995891-0DA6-D242-9E99-07FCA9AA572D}" destId="{A59C4240-FFB4-2D40-A6E1-1DB68AA8FBCE}" srcOrd="0" destOrd="0" presId="urn:microsoft.com/office/officeart/2005/8/layout/radial6"/>
    <dgm:cxn modelId="{F486D645-D258-F245-BBE1-CED2DFF901FA}" srcId="{80BE841E-DA3D-E444-96F7-A3735F683DFA}" destId="{01DE8C7C-4171-EB43-8C57-7F96BED5DD81}" srcOrd="2" destOrd="0" parTransId="{EE1D24E6-0AB6-E848-8197-243424CE325D}" sibTransId="{A4894966-7B42-2040-9E8B-9CBD00B222DE}"/>
    <dgm:cxn modelId="{2F8ED747-26F1-F14D-A265-AB84CFBDC610}" type="presOf" srcId="{A99ECD5E-64FB-AC47-862A-739676E39FEE}" destId="{13179E64-6343-5E4C-9705-0CF46ABF55B0}" srcOrd="0" destOrd="0" presId="urn:microsoft.com/office/officeart/2005/8/layout/radial6"/>
    <dgm:cxn modelId="{B26B9A48-7B7E-3948-98D3-CB8FE266AE64}" srcId="{80BE841E-DA3D-E444-96F7-A3735F683DFA}" destId="{E8995891-0DA6-D242-9E99-07FCA9AA572D}" srcOrd="1" destOrd="0" parTransId="{C4225191-2EAF-CD47-88A4-B57A2B80FE56}" sibTransId="{0A010770-AF08-2F42-9033-665CC8EAA322}"/>
    <dgm:cxn modelId="{2E69564D-9EF6-A046-933F-C5F5B95F6052}" type="presOf" srcId="{80E11360-F430-7249-AC85-C20E884ED03A}" destId="{331F6654-CE0C-0949-8F68-DEFDAADFFB24}" srcOrd="0" destOrd="0" presId="urn:microsoft.com/office/officeart/2005/8/layout/radial6"/>
    <dgm:cxn modelId="{2BB6FC51-C0AE-D64F-971C-90D9A58AC190}" type="presOf" srcId="{4AD534C2-1952-7B4E-BEF8-9A718A103114}" destId="{8C16E3BB-DD22-3B4C-B83E-5199C785CD35}" srcOrd="0" destOrd="0" presId="urn:microsoft.com/office/officeart/2005/8/layout/radial6"/>
    <dgm:cxn modelId="{6E10C25E-8165-3A4B-A4FA-E4CE7E8B830A}" type="presOf" srcId="{80BE841E-DA3D-E444-96F7-A3735F683DFA}" destId="{8DE4EEF9-646B-804B-BCD8-E45A96DF31B6}" srcOrd="0" destOrd="0" presId="urn:microsoft.com/office/officeart/2005/8/layout/radial6"/>
    <dgm:cxn modelId="{B4B33083-A951-2543-8EB1-FC420D4A614B}" type="presOf" srcId="{6B3F45EA-2E0D-1640-BC52-1822C213378D}" destId="{CC023E72-F38A-B24C-8C75-A8F28D10D708}" srcOrd="0" destOrd="0" presId="urn:microsoft.com/office/officeart/2005/8/layout/radial6"/>
    <dgm:cxn modelId="{85445CA5-C7BD-324D-88FB-66478FF3476C}" type="presOf" srcId="{0A010770-AF08-2F42-9033-665CC8EAA322}" destId="{D0A30CFB-FD10-9344-A842-EDB05379C8A8}" srcOrd="0" destOrd="0" presId="urn:microsoft.com/office/officeart/2005/8/layout/radial6"/>
    <dgm:cxn modelId="{2503DEA6-6F56-B04F-BE3A-1C9C56318306}" type="presOf" srcId="{01DE8C7C-4171-EB43-8C57-7F96BED5DD81}" destId="{150811E6-DEA7-674C-8595-1548BDB628B8}" srcOrd="0" destOrd="0" presId="urn:microsoft.com/office/officeart/2005/8/layout/radial6"/>
    <dgm:cxn modelId="{311CCCB3-F14D-6C4F-B6AC-DA058F4ECA53}" type="presOf" srcId="{E066A4E7-2000-CD41-98B9-31315F9B94D2}" destId="{D49AEEBC-7553-8343-8D6F-32097B750B3E}" srcOrd="0" destOrd="0" presId="urn:microsoft.com/office/officeart/2005/8/layout/radial6"/>
    <dgm:cxn modelId="{22B637BE-DBA5-F14B-8462-10BCD2684E04}" srcId="{80BE841E-DA3D-E444-96F7-A3735F683DFA}" destId="{B828E824-A8DA-D442-843D-59F0B77CF665}" srcOrd="0" destOrd="0" parTransId="{B6A2F7DC-36FE-7541-8FC0-4A9BC25D5137}" sibTransId="{1FC8B2E6-22A6-734B-AF4B-14382EFCAD9A}"/>
    <dgm:cxn modelId="{17179DBE-70DA-5D41-B9CC-DF037B6B8728}" type="presOf" srcId="{1FC8B2E6-22A6-734B-AF4B-14382EFCAD9A}" destId="{C5870460-5B9A-FE4D-ACA3-6AF2960A7E41}" srcOrd="0" destOrd="0" presId="urn:microsoft.com/office/officeart/2005/8/layout/radial6"/>
    <dgm:cxn modelId="{790588D0-E687-3A45-A948-C2705750302A}" type="presOf" srcId="{B828E824-A8DA-D442-843D-59F0B77CF665}" destId="{419DED41-2E8A-7E42-B013-69A12E4F025F}" srcOrd="0" destOrd="0" presId="urn:microsoft.com/office/officeart/2005/8/layout/radial6"/>
    <dgm:cxn modelId="{F68502D9-AA98-514A-B749-D0E3EB5F8F18}" srcId="{80BE841E-DA3D-E444-96F7-A3735F683DFA}" destId="{80E11360-F430-7249-AC85-C20E884ED03A}" srcOrd="4" destOrd="0" parTransId="{0847ABF1-8F89-FB41-96CD-9ACABD108A22}" sibTransId="{6B3F45EA-2E0D-1640-BC52-1822C213378D}"/>
    <dgm:cxn modelId="{458D54DC-295A-2340-BD96-97853EF62D39}" type="presOf" srcId="{A4894966-7B42-2040-9E8B-9CBD00B222DE}" destId="{DFFF428D-89A1-A748-8B9F-8ACAFDB20ED0}" srcOrd="0" destOrd="0" presId="urn:microsoft.com/office/officeart/2005/8/layout/radial6"/>
    <dgm:cxn modelId="{E69B74DD-A6F3-2746-A2B8-36B3C57919AA}" srcId="{E066A4E7-2000-CD41-98B9-31315F9B94D2}" destId="{80BE841E-DA3D-E444-96F7-A3735F683DFA}" srcOrd="0" destOrd="0" parTransId="{F70F3D00-F2B2-6C41-AFC9-1AAF4E0878A7}" sibTransId="{400860D1-B3AE-484F-A65F-3F6CFF5E5FDD}"/>
    <dgm:cxn modelId="{08AF2757-2AB8-DE49-B22A-50E29507A2F7}" type="presParOf" srcId="{D49AEEBC-7553-8343-8D6F-32097B750B3E}" destId="{8DE4EEF9-646B-804B-BCD8-E45A96DF31B6}" srcOrd="0" destOrd="0" presId="urn:microsoft.com/office/officeart/2005/8/layout/radial6"/>
    <dgm:cxn modelId="{C0CE37E3-9C66-E042-A466-DB6FDF45A68A}" type="presParOf" srcId="{D49AEEBC-7553-8343-8D6F-32097B750B3E}" destId="{419DED41-2E8A-7E42-B013-69A12E4F025F}" srcOrd="1" destOrd="0" presId="urn:microsoft.com/office/officeart/2005/8/layout/radial6"/>
    <dgm:cxn modelId="{1A37D400-E5F8-594D-B0F7-C296F2F873C1}" type="presParOf" srcId="{D49AEEBC-7553-8343-8D6F-32097B750B3E}" destId="{E225BF74-77AB-0046-894E-1729E38C3F8C}" srcOrd="2" destOrd="0" presId="urn:microsoft.com/office/officeart/2005/8/layout/radial6"/>
    <dgm:cxn modelId="{E4D6E9DE-07A3-3945-9264-E513DAA8ED83}" type="presParOf" srcId="{D49AEEBC-7553-8343-8D6F-32097B750B3E}" destId="{C5870460-5B9A-FE4D-ACA3-6AF2960A7E41}" srcOrd="3" destOrd="0" presId="urn:microsoft.com/office/officeart/2005/8/layout/radial6"/>
    <dgm:cxn modelId="{8421DF70-4768-7046-9D64-C06A7713FA07}" type="presParOf" srcId="{D49AEEBC-7553-8343-8D6F-32097B750B3E}" destId="{A59C4240-FFB4-2D40-A6E1-1DB68AA8FBCE}" srcOrd="4" destOrd="0" presId="urn:microsoft.com/office/officeart/2005/8/layout/radial6"/>
    <dgm:cxn modelId="{360A75A8-F4FA-E24E-A2C1-B7D0918AD259}" type="presParOf" srcId="{D49AEEBC-7553-8343-8D6F-32097B750B3E}" destId="{DF153514-683F-3849-A574-55F359656F3D}" srcOrd="5" destOrd="0" presId="urn:microsoft.com/office/officeart/2005/8/layout/radial6"/>
    <dgm:cxn modelId="{C6A021E4-0710-BE47-BF08-821D8D2935E0}" type="presParOf" srcId="{D49AEEBC-7553-8343-8D6F-32097B750B3E}" destId="{D0A30CFB-FD10-9344-A842-EDB05379C8A8}" srcOrd="6" destOrd="0" presId="urn:microsoft.com/office/officeart/2005/8/layout/radial6"/>
    <dgm:cxn modelId="{3E940B1D-C00B-AC41-BD13-8F5E6B7841B2}" type="presParOf" srcId="{D49AEEBC-7553-8343-8D6F-32097B750B3E}" destId="{150811E6-DEA7-674C-8595-1548BDB628B8}" srcOrd="7" destOrd="0" presId="urn:microsoft.com/office/officeart/2005/8/layout/radial6"/>
    <dgm:cxn modelId="{D50F9A43-C076-E947-A814-44096CA47C20}" type="presParOf" srcId="{D49AEEBC-7553-8343-8D6F-32097B750B3E}" destId="{B5E2160B-9ABE-424F-8CD2-3ED396081ECD}" srcOrd="8" destOrd="0" presId="urn:microsoft.com/office/officeart/2005/8/layout/radial6"/>
    <dgm:cxn modelId="{36318573-0F31-7C47-8652-10814F650B33}" type="presParOf" srcId="{D49AEEBC-7553-8343-8D6F-32097B750B3E}" destId="{DFFF428D-89A1-A748-8B9F-8ACAFDB20ED0}" srcOrd="9" destOrd="0" presId="urn:microsoft.com/office/officeart/2005/8/layout/radial6"/>
    <dgm:cxn modelId="{E9FB459E-C115-2840-92A5-B8A8A0ACE9C0}" type="presParOf" srcId="{D49AEEBC-7553-8343-8D6F-32097B750B3E}" destId="{8C16E3BB-DD22-3B4C-B83E-5199C785CD35}" srcOrd="10" destOrd="0" presId="urn:microsoft.com/office/officeart/2005/8/layout/radial6"/>
    <dgm:cxn modelId="{14F9F999-DFF1-CE4B-8421-A03D834B79C3}" type="presParOf" srcId="{D49AEEBC-7553-8343-8D6F-32097B750B3E}" destId="{4B03C716-A60E-B54F-B925-47A1CE843273}" srcOrd="11" destOrd="0" presId="urn:microsoft.com/office/officeart/2005/8/layout/radial6"/>
    <dgm:cxn modelId="{F337B672-4F6B-524D-883A-6D21006F7735}" type="presParOf" srcId="{D49AEEBC-7553-8343-8D6F-32097B750B3E}" destId="{13179E64-6343-5E4C-9705-0CF46ABF55B0}" srcOrd="12" destOrd="0" presId="urn:microsoft.com/office/officeart/2005/8/layout/radial6"/>
    <dgm:cxn modelId="{B74DB9DD-7942-B244-873A-35CE40BCA719}" type="presParOf" srcId="{D49AEEBC-7553-8343-8D6F-32097B750B3E}" destId="{331F6654-CE0C-0949-8F68-DEFDAADFFB24}" srcOrd="13" destOrd="0" presId="urn:microsoft.com/office/officeart/2005/8/layout/radial6"/>
    <dgm:cxn modelId="{319B9D98-23C7-9644-A3C9-DB75A00E6E5F}" type="presParOf" srcId="{D49AEEBC-7553-8343-8D6F-32097B750B3E}" destId="{6D7F8015-108B-6345-92FE-1E51A80BB5D7}" srcOrd="14" destOrd="0" presId="urn:microsoft.com/office/officeart/2005/8/layout/radial6"/>
    <dgm:cxn modelId="{FAB3F208-0D0D-B346-876E-EB17F7F14139}" type="presParOf" srcId="{D49AEEBC-7553-8343-8D6F-32097B750B3E}" destId="{CC023E72-F38A-B24C-8C75-A8F28D10D708}"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023E72-F38A-B24C-8C75-A8F28D10D708}">
      <dsp:nvSpPr>
        <dsp:cNvPr id="0" name=""/>
        <dsp:cNvSpPr/>
      </dsp:nvSpPr>
      <dsp:spPr>
        <a:xfrm>
          <a:off x="386219" y="641483"/>
          <a:ext cx="2966032" cy="2966032"/>
        </a:xfrm>
        <a:prstGeom prst="blockArc">
          <a:avLst>
            <a:gd name="adj1" fmla="val 11978794"/>
            <a:gd name="adj2" fmla="val 16381509"/>
            <a:gd name="adj3" fmla="val 4639"/>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13179E64-6343-5E4C-9705-0CF46ABF55B0}">
      <dsp:nvSpPr>
        <dsp:cNvPr id="0" name=""/>
        <dsp:cNvSpPr/>
      </dsp:nvSpPr>
      <dsp:spPr>
        <a:xfrm>
          <a:off x="391811" y="625527"/>
          <a:ext cx="2966032" cy="2966032"/>
        </a:xfrm>
        <a:prstGeom prst="blockArc">
          <a:avLst>
            <a:gd name="adj1" fmla="val 7558950"/>
            <a:gd name="adj2" fmla="val 11938671"/>
            <a:gd name="adj3" fmla="val 4639"/>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FFF428D-89A1-A748-8B9F-8ACAFDB20ED0}">
      <dsp:nvSpPr>
        <dsp:cNvPr id="0" name=""/>
        <dsp:cNvSpPr/>
      </dsp:nvSpPr>
      <dsp:spPr>
        <a:xfrm>
          <a:off x="379707" y="616833"/>
          <a:ext cx="2966032" cy="2966032"/>
        </a:xfrm>
        <a:prstGeom prst="blockArc">
          <a:avLst>
            <a:gd name="adj1" fmla="val 3181128"/>
            <a:gd name="adj2" fmla="val 7523584"/>
            <a:gd name="adj3" fmla="val 4639"/>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0A30CFB-FD10-9344-A842-EDB05379C8A8}">
      <dsp:nvSpPr>
        <dsp:cNvPr id="0" name=""/>
        <dsp:cNvSpPr/>
      </dsp:nvSpPr>
      <dsp:spPr>
        <a:xfrm>
          <a:off x="399651" y="602080"/>
          <a:ext cx="2966032" cy="2966032"/>
        </a:xfrm>
        <a:prstGeom prst="blockArc">
          <a:avLst>
            <a:gd name="adj1" fmla="val 20520000"/>
            <a:gd name="adj2" fmla="val 3240000"/>
            <a:gd name="adj3" fmla="val 4639"/>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C5870460-5B9A-FE4D-ACA3-6AF2960A7E41}">
      <dsp:nvSpPr>
        <dsp:cNvPr id="0" name=""/>
        <dsp:cNvSpPr/>
      </dsp:nvSpPr>
      <dsp:spPr>
        <a:xfrm>
          <a:off x="413506" y="642667"/>
          <a:ext cx="2966032" cy="2966032"/>
        </a:xfrm>
        <a:prstGeom prst="blockArc">
          <a:avLst>
            <a:gd name="adj1" fmla="val 16316693"/>
            <a:gd name="adj2" fmla="val 20418222"/>
            <a:gd name="adj3" fmla="val 4639"/>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8DE4EEF9-646B-804B-BCD8-E45A96DF31B6}">
      <dsp:nvSpPr>
        <dsp:cNvPr id="0" name=""/>
        <dsp:cNvSpPr/>
      </dsp:nvSpPr>
      <dsp:spPr>
        <a:xfrm>
          <a:off x="1200118" y="1402547"/>
          <a:ext cx="1365098" cy="136509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err="1"/>
            <a:t>SDoH</a:t>
          </a:r>
          <a:endParaRPr lang="en-US" sz="2600" b="1" kern="1200" dirty="0"/>
        </a:p>
      </dsp:txBody>
      <dsp:txXfrm>
        <a:off x="1400032" y="1602461"/>
        <a:ext cx="965270" cy="965270"/>
      </dsp:txXfrm>
    </dsp:sp>
    <dsp:sp modelId="{419DED41-2E8A-7E42-B013-69A12E4F025F}">
      <dsp:nvSpPr>
        <dsp:cNvPr id="0" name=""/>
        <dsp:cNvSpPr/>
      </dsp:nvSpPr>
      <dsp:spPr>
        <a:xfrm>
          <a:off x="1350490" y="89367"/>
          <a:ext cx="1190390" cy="1177070"/>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t> </a:t>
          </a:r>
          <a:r>
            <a:rPr lang="en-US" sz="900" b="1" kern="1200" dirty="0"/>
            <a:t>Neighborhood and </a:t>
          </a:r>
        </a:p>
        <a:p>
          <a:pPr marL="0" lvl="0" indent="0" algn="ctr" defTabSz="444500">
            <a:lnSpc>
              <a:spcPct val="90000"/>
            </a:lnSpc>
            <a:spcBef>
              <a:spcPct val="0"/>
            </a:spcBef>
            <a:spcAft>
              <a:spcPct val="35000"/>
            </a:spcAft>
            <a:buNone/>
          </a:pPr>
          <a:r>
            <a:rPr lang="en-US" sz="900" b="1" kern="1200" dirty="0"/>
            <a:t>built environment</a:t>
          </a:r>
        </a:p>
      </dsp:txBody>
      <dsp:txXfrm>
        <a:off x="1524819" y="261745"/>
        <a:ext cx="841732" cy="832314"/>
      </dsp:txXfrm>
    </dsp:sp>
    <dsp:sp modelId="{A59C4240-FFB4-2D40-A6E1-1DB68AA8FBCE}">
      <dsp:nvSpPr>
        <dsp:cNvPr id="0" name=""/>
        <dsp:cNvSpPr/>
      </dsp:nvSpPr>
      <dsp:spPr>
        <a:xfrm>
          <a:off x="2734820" y="1111886"/>
          <a:ext cx="1051126" cy="1051126"/>
        </a:xfrm>
        <a:prstGeom prst="ellips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t>Health and Health care </a:t>
          </a:r>
        </a:p>
      </dsp:txBody>
      <dsp:txXfrm>
        <a:off x="2888754" y="1265820"/>
        <a:ext cx="743258" cy="743258"/>
      </dsp:txXfrm>
    </dsp:sp>
    <dsp:sp modelId="{150811E6-DEA7-674C-8595-1548BDB628B8}">
      <dsp:nvSpPr>
        <dsp:cNvPr id="0" name=""/>
        <dsp:cNvSpPr/>
      </dsp:nvSpPr>
      <dsp:spPr>
        <a:xfrm>
          <a:off x="2208579" y="2731488"/>
          <a:ext cx="1051126" cy="1051126"/>
        </a:xfrm>
        <a:prstGeom prst="ellips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t>Social and community context </a:t>
          </a:r>
        </a:p>
      </dsp:txBody>
      <dsp:txXfrm>
        <a:off x="2362513" y="2885422"/>
        <a:ext cx="743258" cy="743258"/>
      </dsp:txXfrm>
    </dsp:sp>
    <dsp:sp modelId="{8C16E3BB-DD22-3B4C-B83E-5199C785CD35}">
      <dsp:nvSpPr>
        <dsp:cNvPr id="0" name=""/>
        <dsp:cNvSpPr/>
      </dsp:nvSpPr>
      <dsp:spPr>
        <a:xfrm>
          <a:off x="445591" y="2702638"/>
          <a:ext cx="1156238" cy="1156238"/>
        </a:xfrm>
        <a:prstGeom prst="ellipse">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t>Education</a:t>
          </a:r>
        </a:p>
      </dsp:txBody>
      <dsp:txXfrm>
        <a:off x="614918" y="2871965"/>
        <a:ext cx="817584" cy="817584"/>
      </dsp:txXfrm>
    </dsp:sp>
    <dsp:sp modelId="{331F6654-CE0C-0949-8F68-DEFDAADFFB24}">
      <dsp:nvSpPr>
        <dsp:cNvPr id="0" name=""/>
        <dsp:cNvSpPr/>
      </dsp:nvSpPr>
      <dsp:spPr>
        <a:xfrm>
          <a:off x="-73167" y="1059330"/>
          <a:ext cx="1156238" cy="1156238"/>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t>Economic Stability</a:t>
          </a:r>
        </a:p>
      </dsp:txBody>
      <dsp:txXfrm>
        <a:off x="96160" y="1228657"/>
        <a:ext cx="817584" cy="817584"/>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4/18/21</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Speak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91"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87397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Speaker_Extra Space">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35"/>
            <a:ext cx="9144000" cy="5143500"/>
          </a:xfrm>
          <a:prstGeom prst="rect">
            <a:avLst/>
          </a:prstGeom>
        </p:spPr>
      </p:pic>
      <p:sp>
        <p:nvSpPr>
          <p:cNvPr id="3075" name="Rectangle 3"/>
          <p:cNvSpPr>
            <a:spLocks noGrp="1" noChangeArrowheads="1"/>
          </p:cNvSpPr>
          <p:nvPr>
            <p:ph type="subTitle" idx="1" hasCustomPrompt="1"/>
          </p:nvPr>
        </p:nvSpPr>
        <p:spPr>
          <a:xfrm>
            <a:off x="552920" y="2326044"/>
            <a:ext cx="7964716" cy="451406"/>
          </a:xfrm>
        </p:spPr>
        <p:txBody>
          <a:bodyPr wrap="square" bIns="0" anchor="t">
            <a:spAutoFit/>
          </a:bodyPr>
          <a:lstStyle>
            <a:lvl1pPr marL="0" indent="0" algn="l">
              <a:spcBef>
                <a:spcPts val="400"/>
              </a:spcBef>
              <a:buFontTx/>
              <a:buNone/>
              <a:defRPr sz="1400" b="1">
                <a:solidFill>
                  <a:schemeClr val="tx1"/>
                </a:solidFill>
                <a:latin typeface="Arial"/>
                <a:cs typeface="Arial"/>
              </a:defRPr>
            </a:lvl1pPr>
            <a:lvl2pPr marL="0" indent="0">
              <a:spcBef>
                <a:spcPts val="400"/>
              </a:spcBef>
              <a:buNone/>
              <a:defRPr sz="1200" baseline="0"/>
            </a:lvl2pPr>
          </a:lstStyle>
          <a:p>
            <a:r>
              <a:rPr lang="en-US" dirty="0"/>
              <a:t>Speaker</a:t>
            </a:r>
          </a:p>
          <a:p>
            <a:pPr lvl="1"/>
            <a:r>
              <a:rPr lang="en-US" dirty="0"/>
              <a:t>Institution</a:t>
            </a:r>
          </a:p>
        </p:txBody>
      </p:sp>
      <p:sp>
        <p:nvSpPr>
          <p:cNvPr id="3" name="Text Placeholder 2"/>
          <p:cNvSpPr>
            <a:spLocks noGrp="1"/>
          </p:cNvSpPr>
          <p:nvPr>
            <p:ph type="body" sz="quarter" idx="10" hasCustomPrompt="1"/>
          </p:nvPr>
        </p:nvSpPr>
        <p:spPr>
          <a:xfrm>
            <a:off x="553591" y="1025725"/>
            <a:ext cx="7964045"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558601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final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Roboto Regular"/>
                <a:cs typeface="Roboto Regular"/>
              </a:defRPr>
            </a:lvl1pPr>
            <a:lvl2pPr marL="0" indent="0" algn="ctr">
              <a:spcBef>
                <a:spcPts val="1000"/>
              </a:spcBef>
              <a:buNone/>
              <a:defRPr sz="2400" b="0">
                <a:solidFill>
                  <a:schemeClr val="accent2"/>
                </a:solidFill>
                <a:latin typeface="Roboto Ligh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264223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2"/>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2021 Clinical Informatics Conference  |   amia.org</a:t>
            </a:r>
            <a:endParaRPr lang="en-US" dirty="0"/>
          </a:p>
        </p:txBody>
      </p:sp>
    </p:spTree>
    <p:extLst>
      <p:ext uri="{BB962C8B-B14F-4D97-AF65-F5344CB8AC3E}">
        <p14:creationId xmlns:p14="http://schemas.microsoft.com/office/powerpoint/2010/main" val="2159414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9" y="389211"/>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2021 Clinical Informatics Conference  |   amia.org</a:t>
            </a:r>
            <a:endParaRPr lang="en-US" dirty="0"/>
          </a:p>
        </p:txBody>
      </p:sp>
    </p:spTree>
    <p:extLst>
      <p:ext uri="{BB962C8B-B14F-4D97-AF65-F5344CB8AC3E}">
        <p14:creationId xmlns:p14="http://schemas.microsoft.com/office/powerpoint/2010/main" val="1314384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945768"/>
            <a:ext cx="3924339" cy="3564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945768"/>
            <a:ext cx="3924339" cy="3564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2021 Clinical Informatics Conference  |   amia.org</a:t>
            </a:r>
            <a:endParaRPr lang="en-US" dirty="0"/>
          </a:p>
        </p:txBody>
      </p:sp>
    </p:spTree>
    <p:extLst>
      <p:ext uri="{BB962C8B-B14F-4D97-AF65-F5344CB8AC3E}">
        <p14:creationId xmlns:p14="http://schemas.microsoft.com/office/powerpoint/2010/main" val="2238393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552658" y="382696"/>
            <a:ext cx="6772155"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5"/>
            <a:ext cx="2543762" cy="3570961"/>
          </a:xfrm>
        </p:spPr>
        <p:txBody>
          <a:bodyPr/>
          <a:lstStyle>
            <a:lvl1pPr>
              <a:defRPr sz="2000"/>
            </a:lvl1pPr>
            <a:lvl2pPr>
              <a:defRPr sz="1600"/>
            </a:lvl2pPr>
            <a:lvl3pPr>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3280712"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024546"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2021 Clinical Informatics Conference  |   amia.org</a:t>
            </a:r>
            <a:endParaRPr lang="en-US" dirty="0"/>
          </a:p>
        </p:txBody>
      </p:sp>
    </p:spTree>
    <p:extLst>
      <p:ext uri="{BB962C8B-B14F-4D97-AF65-F5344CB8AC3E}">
        <p14:creationId xmlns:p14="http://schemas.microsoft.com/office/powerpoint/2010/main" val="213839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Rows">
    <p:spTree>
      <p:nvGrpSpPr>
        <p:cNvPr id="1" name=""/>
        <p:cNvGrpSpPr/>
        <p:nvPr/>
      </p:nvGrpSpPr>
      <p:grpSpPr>
        <a:xfrm>
          <a:off x="0" y="0"/>
          <a:ext cx="0" cy="0"/>
          <a:chOff x="0" y="0"/>
          <a:chExt cx="0" cy="0"/>
        </a:xfrm>
      </p:grpSpPr>
      <p:sp>
        <p:nvSpPr>
          <p:cNvPr id="2" name="Title 1"/>
          <p:cNvSpPr>
            <a:spLocks noGrp="1"/>
          </p:cNvSpPr>
          <p:nvPr>
            <p:ph type="title"/>
          </p:nvPr>
        </p:nvSpPr>
        <p:spPr>
          <a:xfrm>
            <a:off x="552657" y="382696"/>
            <a:ext cx="6779020"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7"/>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2021 Clinical Informatics Conference  |   amia.org</a:t>
            </a:r>
            <a:endParaRPr lang="en-US" dirty="0"/>
          </a:p>
        </p:txBody>
      </p:sp>
      <p:sp>
        <p:nvSpPr>
          <p:cNvPr id="8" name="Content Placeholder 8"/>
          <p:cNvSpPr>
            <a:spLocks noGrp="1"/>
          </p:cNvSpPr>
          <p:nvPr>
            <p:ph sz="quarter" idx="13"/>
          </p:nvPr>
        </p:nvSpPr>
        <p:spPr>
          <a:xfrm>
            <a:off x="557427" y="2169441"/>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8"/>
          <p:cNvSpPr>
            <a:spLocks noGrp="1"/>
          </p:cNvSpPr>
          <p:nvPr>
            <p:ph sz="quarter" idx="14"/>
          </p:nvPr>
        </p:nvSpPr>
        <p:spPr>
          <a:xfrm>
            <a:off x="558800" y="3413355"/>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9701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1558325"/>
            <a:ext cx="3924339" cy="29518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1558325"/>
            <a:ext cx="3924339" cy="2951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2021 Clinical Informatics Conference  |   amia.org</a:t>
            </a:r>
            <a:endParaRPr lang="en-US" dirty="0"/>
          </a:p>
        </p:txBody>
      </p:sp>
      <p:sp>
        <p:nvSpPr>
          <p:cNvPr id="6" name="Text Placeholder 5"/>
          <p:cNvSpPr>
            <a:spLocks noGrp="1"/>
          </p:cNvSpPr>
          <p:nvPr>
            <p:ph type="body" sz="quarter" idx="14"/>
          </p:nvPr>
        </p:nvSpPr>
        <p:spPr>
          <a:xfrm>
            <a:off x="4640650" y="947867"/>
            <a:ext cx="3919839" cy="603592"/>
          </a:xfrm>
        </p:spPr>
        <p:txBody>
          <a:bodyPr/>
          <a:lstStyle>
            <a:lvl1pPr>
              <a:defRPr sz="2000" b="1"/>
            </a:lvl1pPr>
          </a:lstStyle>
          <a:p>
            <a:pPr lvl="0"/>
            <a:r>
              <a:rPr lang="en-US" dirty="0"/>
              <a:t>Click to edit Master text styles</a:t>
            </a:r>
          </a:p>
        </p:txBody>
      </p:sp>
      <p:sp>
        <p:nvSpPr>
          <p:cNvPr id="12" name="Text Placeholder 5"/>
          <p:cNvSpPr>
            <a:spLocks noGrp="1"/>
          </p:cNvSpPr>
          <p:nvPr>
            <p:ph type="body" sz="quarter" idx="15"/>
          </p:nvPr>
        </p:nvSpPr>
        <p:spPr>
          <a:xfrm>
            <a:off x="550563" y="949239"/>
            <a:ext cx="3919839" cy="603592"/>
          </a:xfrm>
        </p:spPr>
        <p:txBody>
          <a:bodyPr/>
          <a:lstStyle>
            <a:lvl1pPr>
              <a:defRPr sz="2000" b="1"/>
            </a:lvl1pPr>
          </a:lstStyle>
          <a:p>
            <a:pPr lvl="0"/>
            <a:r>
              <a:rPr lang="en-US" dirty="0"/>
              <a:t>Click to edit Master text styles</a:t>
            </a:r>
          </a:p>
        </p:txBody>
      </p:sp>
    </p:spTree>
    <p:extLst>
      <p:ext uri="{BB962C8B-B14F-4D97-AF65-F5344CB8AC3E}">
        <p14:creationId xmlns:p14="http://schemas.microsoft.com/office/powerpoint/2010/main" val="887193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2021 Clinical Informatics Conference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4" name="Content Placeholder 3"/>
          <p:cNvSpPr>
            <a:spLocks noGrp="1"/>
          </p:cNvSpPr>
          <p:nvPr>
            <p:ph sz="quarter" idx="16"/>
          </p:nvPr>
        </p:nvSpPr>
        <p:spPr>
          <a:xfrm>
            <a:off x="3624651" y="947351"/>
            <a:ext cx="4963297" cy="3562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48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accent2">
                    <a:lumMod val="75000"/>
                  </a:schemeClr>
                </a:solidFill>
                <a:latin typeface="+mj-l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4" y="382696"/>
            <a:ext cx="6778668"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2021 Clinical Informatics Conference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5" name="Picture Placeholder 4"/>
          <p:cNvSpPr>
            <a:spLocks noGrp="1"/>
          </p:cNvSpPr>
          <p:nvPr>
            <p:ph type="pic" sz="quarter" idx="17"/>
          </p:nvPr>
        </p:nvSpPr>
        <p:spPr>
          <a:xfrm>
            <a:off x="3625250" y="947351"/>
            <a:ext cx="4962697" cy="3562865"/>
          </a:xfrm>
        </p:spPr>
        <p:txBody>
          <a:bodyPr/>
          <a:lstStyle/>
          <a:p>
            <a:endParaRPr lang="en-US"/>
          </a:p>
        </p:txBody>
      </p:sp>
    </p:spTree>
    <p:extLst>
      <p:ext uri="{BB962C8B-B14F-4D97-AF65-F5344CB8AC3E}">
        <p14:creationId xmlns:p14="http://schemas.microsoft.com/office/powerpoint/2010/main" val="1179746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0" y="0"/>
            <a:ext cx="9144000" cy="5143500"/>
          </a:xfrm>
          <a:prstGeom prst="rect">
            <a:avLst/>
          </a:prstGeom>
          <a:solidFill>
            <a:schemeClr val="bg1"/>
          </a:solidFill>
          <a:ln>
            <a:noFill/>
          </a:ln>
        </p:spPr>
        <p:txBody>
          <a:bodyPr wrap="none" anchor="ctr"/>
          <a:lstStyle/>
          <a:p>
            <a:endParaRPr lang="en-US">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570148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bout AMIA">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2021 Clinical Informatics Conference  |   amia.org</a:t>
            </a:r>
            <a:endParaRPr lang="en-US" dirty="0"/>
          </a:p>
        </p:txBody>
      </p:sp>
      <p:pic>
        <p:nvPicPr>
          <p:cNvPr id="15" name="Picture 1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16" name="Picture 1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17" name="Rectangle 16"/>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20" name="Picture 1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21" name="Picture 20"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sp>
        <p:nvSpPr>
          <p:cNvPr id="2" name="TextBox 1"/>
          <p:cNvSpPr txBox="1"/>
          <p:nvPr userDrawn="1"/>
        </p:nvSpPr>
        <p:spPr>
          <a:xfrm>
            <a:off x="545353" y="2689413"/>
            <a:ext cx="4235823"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Roboto Regular"/>
                <a:ea typeface="MS PGothic" pitchFamily="34" charset="-128"/>
                <a:cs typeface="Roboto Regular"/>
              </a:rPr>
              <a:t>AMIA is the professional home for more than 5,400 informatics professionals, representing frontline clinicians, researchers, public health experts and educators who bring meaning to data, manage information and generate new knowledge across the research and healthcare enterprise.</a:t>
            </a:r>
          </a:p>
        </p:txBody>
      </p:sp>
      <p:pic>
        <p:nvPicPr>
          <p:cNvPr id="6" name="Picture 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919299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out AMIA_Presenter">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687934"/>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2021 Clinical Informatics Conference  |   amia.org</a:t>
            </a:r>
            <a:endParaRPr lang="en-US" dirty="0"/>
          </a:p>
        </p:txBody>
      </p:sp>
      <p:sp>
        <p:nvSpPr>
          <p:cNvPr id="7" name="Text Placeholder 6"/>
          <p:cNvSpPr>
            <a:spLocks noGrp="1"/>
          </p:cNvSpPr>
          <p:nvPr>
            <p:ph type="body" sz="quarter" idx="12"/>
          </p:nvPr>
        </p:nvSpPr>
        <p:spPr>
          <a:xfrm>
            <a:off x="546102" y="3000379"/>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2" y="3373686"/>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2" y="3963175"/>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8" name="Rectangle 7"/>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10" name="Picture 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18" name="Picture 17"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19135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atin typeface="+mn-lt"/>
              </a:defRPr>
            </a:lvl2pPr>
            <a:lvl3pPr>
              <a:spcBef>
                <a:spcPts val="600"/>
              </a:spcBef>
              <a:defRPr>
                <a:latin typeface="+mn-lt"/>
              </a:defRPr>
            </a:lvl3pPr>
            <a:lvl4pPr>
              <a:spcBef>
                <a:spcPts val="600"/>
              </a:spcBef>
              <a:defRPr>
                <a:latin typeface="+mn-lt"/>
              </a:defRPr>
            </a:lvl4pPr>
            <a:lvl5pPr>
              <a:spcBef>
                <a:spcPts val="6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2021 Clinical Informatics Conference  |   amia.org</a:t>
            </a:r>
            <a:endParaRPr lang="en-US" dirty="0"/>
          </a:p>
        </p:txBody>
      </p:sp>
    </p:spTree>
    <p:extLst>
      <p:ext uri="{BB962C8B-B14F-4D97-AF65-F5344CB8AC3E}">
        <p14:creationId xmlns:p14="http://schemas.microsoft.com/office/powerpoint/2010/main" val="197800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2021 Clinical Informatics Conference  |   amia.org</a:t>
            </a:r>
            <a:endParaRPr lang="en-US" dirty="0"/>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2021 Clinical Informatics Conference  |   amia.org</a:t>
            </a:r>
            <a:endParaRPr lang="en-US" dirty="0"/>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2021 Clinical Informatics Conference  |   amia.org</a:t>
            </a:r>
            <a:endParaRPr lang="en-US" dirty="0"/>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2021 Clinical Informatics Conference  |   amia.org</a:t>
            </a:r>
            <a:endParaRPr lang="en-US" dirty="0"/>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cover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643161"/>
            <a:ext cx="3093232" cy="215444"/>
          </a:xfrm>
        </p:spPr>
        <p:txBody>
          <a:bodyPr wrap="square" bIns="0" anchor="t">
            <a:spAutoFit/>
          </a:bodyPr>
          <a:lstStyle>
            <a:lvl1pPr marL="0" indent="0" algn="l">
              <a:buFontTx/>
              <a:buNone/>
              <a:defRPr sz="1400" b="0">
                <a:solidFill>
                  <a:schemeClr val="tx1"/>
                </a:solidFill>
                <a:latin typeface="Roboto Regular"/>
                <a:cs typeface="Roboto Regular"/>
              </a:defRPr>
            </a:lvl1pPr>
          </a:lstStyle>
          <a:p>
            <a:r>
              <a:rPr lang="en-US" dirty="0"/>
              <a:t>Date</a:t>
            </a:r>
          </a:p>
        </p:txBody>
      </p:sp>
      <p:sp>
        <p:nvSpPr>
          <p:cNvPr id="3" name="Text Placeholder 2"/>
          <p:cNvSpPr>
            <a:spLocks noGrp="1"/>
          </p:cNvSpPr>
          <p:nvPr>
            <p:ph type="body" sz="quarter" idx="10" hasCustomPrompt="1"/>
          </p:nvPr>
        </p:nvSpPr>
        <p:spPr>
          <a:xfrm>
            <a:off x="553590" y="1297460"/>
            <a:ext cx="4498952" cy="1112108"/>
          </a:xfrm>
        </p:spPr>
        <p:txBody>
          <a:bodyPr anchor="b"/>
          <a:lstStyle>
            <a:lvl1pPr>
              <a:lnSpc>
                <a:spcPct val="90000"/>
              </a:lnSpc>
              <a:spcBef>
                <a:spcPts val="1000"/>
              </a:spcBef>
              <a:defRPr sz="2800" b="1">
                <a:solidFill>
                  <a:schemeClr val="accent1"/>
                </a:solidFill>
                <a:latin typeface="Roboto Regular"/>
                <a:cs typeface="Roboto Regular"/>
              </a:defRPr>
            </a:lvl1pPr>
            <a:lvl2pPr marL="0" indent="0">
              <a:spcBef>
                <a:spcPts val="1000"/>
              </a:spcBef>
              <a:buNone/>
              <a:defRPr sz="1600" b="0">
                <a:solidFill>
                  <a:schemeClr val="accent2"/>
                </a:solidFill>
                <a:latin typeface="Roboto Light"/>
                <a:cs typeface="Roboto Light"/>
              </a:defRPr>
            </a:lvl2pPr>
          </a:lstStyle>
          <a:p>
            <a:pPr lvl="0"/>
            <a:r>
              <a:rPr lang="en-US" dirty="0"/>
              <a:t>Title</a:t>
            </a:r>
          </a:p>
          <a:p>
            <a:pPr lvl="1"/>
            <a:r>
              <a:rPr lang="en-US" dirty="0"/>
              <a:t>Subtitle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50183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holding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4" name="TextBox 3"/>
          <p:cNvSpPr txBox="1"/>
          <p:nvPr userDrawn="1"/>
        </p:nvSpPr>
        <p:spPr>
          <a:xfrm>
            <a:off x="1472239" y="1360180"/>
            <a:ext cx="5588002" cy="830997"/>
          </a:xfrm>
          <a:prstGeom prst="rect">
            <a:avLst/>
          </a:prstGeom>
          <a:noFill/>
        </p:spPr>
        <p:txBody>
          <a:bodyPr wrap="square" lIns="0" tIns="45720" rIns="0" bIns="45720" rtlCol="0">
            <a:spAutoFit/>
          </a:bodyPr>
          <a:lstStyle/>
          <a:p>
            <a:pPr>
              <a:lnSpc>
                <a:spcPct val="100000"/>
              </a:lnSpc>
            </a:pPr>
            <a:r>
              <a:rPr lang="en-US" sz="2400" b="1" dirty="0">
                <a:solidFill>
                  <a:schemeClr val="accent1"/>
                </a:solidFill>
                <a:latin typeface="Roboto Regular"/>
                <a:cs typeface="Roboto Regular"/>
              </a:rPr>
              <a:t>Discovering</a:t>
            </a:r>
            <a:r>
              <a:rPr lang="en-US" sz="2400" dirty="0">
                <a:solidFill>
                  <a:schemeClr val="accent1"/>
                </a:solidFill>
                <a:latin typeface="Roboto Regular"/>
                <a:cs typeface="Roboto Regular"/>
              </a:rPr>
              <a:t> health insights.</a:t>
            </a:r>
          </a:p>
          <a:p>
            <a:pPr marL="0" marR="0" indent="0" algn="l" defTabSz="914400" rtl="0" eaLnBrk="1" fontAlgn="base" latinLnBrk="0" hangingPunct="1">
              <a:lnSpc>
                <a:spcPct val="100000"/>
              </a:lnSpc>
              <a:spcBef>
                <a:spcPct val="0"/>
              </a:spcBef>
              <a:spcAft>
                <a:spcPct val="0"/>
              </a:spcAft>
              <a:buClrTx/>
              <a:buSzTx/>
              <a:buFontTx/>
              <a:buNone/>
              <a:tabLst/>
              <a:defRPr/>
            </a:pPr>
            <a:r>
              <a:rPr lang="en-US" sz="2400" b="1" dirty="0">
                <a:solidFill>
                  <a:schemeClr val="accent1"/>
                </a:solidFill>
                <a:latin typeface="Roboto Regular"/>
                <a:cs typeface="Roboto Regular"/>
              </a:rPr>
              <a:t>Accelerating </a:t>
            </a:r>
            <a:r>
              <a:rPr lang="en-US" sz="2400" dirty="0">
                <a:solidFill>
                  <a:schemeClr val="accent1"/>
                </a:solidFill>
                <a:latin typeface="Roboto Regular"/>
                <a:cs typeface="Roboto Regular"/>
              </a:rPr>
              <a:t>healthcare</a:t>
            </a:r>
            <a:r>
              <a:rPr lang="en-US" sz="2400" baseline="0" dirty="0">
                <a:solidFill>
                  <a:schemeClr val="accent1"/>
                </a:solidFill>
                <a:latin typeface="Roboto Regular"/>
                <a:cs typeface="Roboto Regular"/>
              </a:rPr>
              <a:t> transformation.</a:t>
            </a:r>
            <a:endParaRPr lang="en-US" sz="2400" dirty="0">
              <a:solidFill>
                <a:schemeClr val="accent1"/>
              </a:solidFill>
              <a:latin typeface="Roboto Regular"/>
              <a:cs typeface="Roboto Regular"/>
            </a:endParaRP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99775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image" Target="../media/image11.jpe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12.pn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2021 Clinical Informatics Conference  |   amia.org</a:t>
            </a:r>
            <a:endParaRPr lang="en-US" dirty="0"/>
          </a:p>
        </p:txBody>
      </p:sp>
      <p:pic>
        <p:nvPicPr>
          <p:cNvPr id="7" name="Picture 6" descr="amia-logo_color.pn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0" y="14942"/>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86220"/>
            <a:ext cx="6777732" cy="333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80"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2021 Clinical Informatics Conference  |   amia.org</a:t>
            </a:r>
            <a:endParaRPr lang="en-US" dirty="0"/>
          </a:p>
        </p:txBody>
      </p:sp>
      <p:pic>
        <p:nvPicPr>
          <p:cNvPr id="7" name="Picture 6" descr="amia-logo_color.pn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314866490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Lst>
  <p:hf hdr="0" dt="0"/>
  <p:txStyles>
    <p:titleStyle>
      <a:lvl1pPr algn="l" rtl="0" eaLnBrk="1" fontAlgn="base" hangingPunct="1">
        <a:lnSpc>
          <a:spcPct val="80000"/>
        </a:lnSpc>
        <a:spcBef>
          <a:spcPct val="0"/>
        </a:spcBef>
        <a:spcAft>
          <a:spcPct val="0"/>
        </a:spcAft>
        <a:defRPr sz="2600" b="1" i="0">
          <a:solidFill>
            <a:schemeClr val="accent1"/>
          </a:solidFill>
          <a:latin typeface="Roboto Regular"/>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Roboto Regular"/>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1A10BCE-D490-8D43-98BC-26011DDD8721}"/>
              </a:ext>
            </a:extLst>
          </p:cNvPr>
          <p:cNvSpPr>
            <a:spLocks noGrp="1"/>
          </p:cNvSpPr>
          <p:nvPr>
            <p:ph type="subTitle" idx="1"/>
          </p:nvPr>
        </p:nvSpPr>
        <p:spPr>
          <a:xfrm>
            <a:off x="566381" y="2326043"/>
            <a:ext cx="8233742" cy="984885"/>
          </a:xfrm>
        </p:spPr>
        <p:txBody>
          <a:bodyPr/>
          <a:lstStyle/>
          <a:p>
            <a:r>
              <a:rPr lang="en-US" dirty="0"/>
              <a:t>Presenter- </a:t>
            </a:r>
            <a:r>
              <a:rPr lang="en-US" dirty="0" err="1"/>
              <a:t>Priti</a:t>
            </a:r>
            <a:r>
              <a:rPr lang="en-US" dirty="0"/>
              <a:t> Singh	, PhD, MS</a:t>
            </a:r>
            <a:endParaRPr lang="en-US" b="0" dirty="0"/>
          </a:p>
          <a:p>
            <a:r>
              <a:rPr lang="en-US" b="0" dirty="0"/>
              <a:t>Authors: </a:t>
            </a:r>
            <a:r>
              <a:rPr lang="en-US" b="0" dirty="0" err="1"/>
              <a:t>Naleef</a:t>
            </a:r>
            <a:r>
              <a:rPr lang="en-US" b="0" dirty="0"/>
              <a:t> Fareed, PhD, MBA; </a:t>
            </a:r>
            <a:r>
              <a:rPr lang="en-US" b="0" dirty="0" err="1"/>
              <a:t>Priti</a:t>
            </a:r>
            <a:r>
              <a:rPr lang="en-US" b="0" dirty="0"/>
              <a:t> Singh, PhD, MS; Ian Dunn MS, GISP;</a:t>
            </a:r>
          </a:p>
          <a:p>
            <a:r>
              <a:rPr lang="en-US" b="0" dirty="0"/>
              <a:t>Pallavi </a:t>
            </a:r>
            <a:r>
              <a:rPr lang="en-US" b="0" dirty="0" err="1"/>
              <a:t>Jonnalagadda</a:t>
            </a:r>
            <a:r>
              <a:rPr lang="en-US" b="0" dirty="0"/>
              <a:t>, </a:t>
            </a:r>
            <a:r>
              <a:rPr lang="en-US" b="0" dirty="0" err="1"/>
              <a:t>DrPh</a:t>
            </a:r>
            <a:r>
              <a:rPr lang="en-US" b="0" dirty="0"/>
              <a:t>, MBBS; Christine Swoboda, PhD., MS</a:t>
            </a:r>
          </a:p>
          <a:p>
            <a:pPr lvl="1"/>
            <a:r>
              <a:rPr lang="en-US" dirty="0"/>
              <a:t>Institution : The Ohio State University				</a:t>
            </a:r>
          </a:p>
        </p:txBody>
      </p:sp>
      <p:sp>
        <p:nvSpPr>
          <p:cNvPr id="5" name="Text Placeholder 4">
            <a:extLst>
              <a:ext uri="{FF2B5EF4-FFF2-40B4-BE49-F238E27FC236}">
                <a16:creationId xmlns:a16="http://schemas.microsoft.com/office/drawing/2014/main" id="{D95F18BA-2797-3349-948B-001C06C115A3}"/>
              </a:ext>
            </a:extLst>
          </p:cNvPr>
          <p:cNvSpPr>
            <a:spLocks noGrp="1"/>
          </p:cNvSpPr>
          <p:nvPr>
            <p:ph type="body" sz="quarter" idx="10"/>
          </p:nvPr>
        </p:nvSpPr>
        <p:spPr/>
        <p:txBody>
          <a:bodyPr/>
          <a:lstStyle/>
          <a:p>
            <a:endParaRPr lang="en-US" sz="1400" dirty="0"/>
          </a:p>
          <a:p>
            <a:r>
              <a:rPr lang="en-US" sz="1400" dirty="0"/>
              <a:t>Creating an area-level deprivation index and using a dashboard tool to communicate information about the index – a public health informatics workshop</a:t>
            </a:r>
          </a:p>
          <a:p>
            <a:r>
              <a:rPr lang="en-US" sz="1600" b="0" dirty="0">
                <a:solidFill>
                  <a:schemeClr val="tx1">
                    <a:lumMod val="50000"/>
                    <a:lumOff val="50000"/>
                  </a:schemeClr>
                </a:solidFill>
              </a:rPr>
              <a:t>Module 1: Input, data selection, and extraction for developing the Ohio Children’s Opportunity Index (OCOI)</a:t>
            </a:r>
            <a:endParaRPr lang="en-US" dirty="0"/>
          </a:p>
          <a:p>
            <a:pPr lvl="1"/>
            <a:r>
              <a:rPr lang="en-US" dirty="0"/>
              <a:t>W13</a:t>
            </a:r>
          </a:p>
        </p:txBody>
      </p:sp>
    </p:spTree>
    <p:extLst>
      <p:ext uri="{BB962C8B-B14F-4D97-AF65-F5344CB8AC3E}">
        <p14:creationId xmlns:p14="http://schemas.microsoft.com/office/powerpoint/2010/main" val="1877897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0BEA4-FB70-A549-BC16-105D215CD69C}"/>
              </a:ext>
            </a:extLst>
          </p:cNvPr>
          <p:cNvSpPr>
            <a:spLocks noGrp="1"/>
          </p:cNvSpPr>
          <p:nvPr>
            <p:ph type="title"/>
          </p:nvPr>
        </p:nvSpPr>
        <p:spPr>
          <a:xfrm>
            <a:off x="547730" y="402548"/>
            <a:ext cx="6783946" cy="320088"/>
          </a:xfrm>
        </p:spPr>
        <p:txBody>
          <a:bodyPr/>
          <a:lstStyle/>
          <a:p>
            <a:r>
              <a:rPr lang="en-US" dirty="0"/>
              <a:t>Data Preparation</a:t>
            </a:r>
          </a:p>
        </p:txBody>
      </p:sp>
      <p:sp>
        <p:nvSpPr>
          <p:cNvPr id="3" name="Content Placeholder 2">
            <a:extLst>
              <a:ext uri="{FF2B5EF4-FFF2-40B4-BE49-F238E27FC236}">
                <a16:creationId xmlns:a16="http://schemas.microsoft.com/office/drawing/2014/main" id="{5D84DFEB-1949-4444-B25D-7F2B45082149}"/>
              </a:ext>
            </a:extLst>
          </p:cNvPr>
          <p:cNvSpPr>
            <a:spLocks noGrp="1"/>
          </p:cNvSpPr>
          <p:nvPr>
            <p:ph sz="quarter" idx="12"/>
          </p:nvPr>
        </p:nvSpPr>
        <p:spPr/>
        <p:txBody>
          <a:bodyPr/>
          <a:lstStyle/>
          <a:p>
            <a:pPr marL="285750" indent="-285750">
              <a:buFont typeface="Arial" panose="020B0604020202020204" pitchFamily="34" charset="0"/>
              <a:buChar char="•"/>
            </a:pPr>
            <a:r>
              <a:rPr lang="en-US" dirty="0"/>
              <a:t>Type of data</a:t>
            </a:r>
          </a:p>
          <a:p>
            <a:pPr marL="285750" indent="-285750">
              <a:buFont typeface="Arial" panose="020B0604020202020204" pitchFamily="34" charset="0"/>
              <a:buChar char="•"/>
            </a:pPr>
            <a:r>
              <a:rPr lang="en-US" dirty="0"/>
              <a:t>Directionality of responses</a:t>
            </a:r>
          </a:p>
          <a:p>
            <a:pPr marL="285750" indent="-285750">
              <a:buFont typeface="Arial" panose="020B0604020202020204" pitchFamily="34" charset="0"/>
              <a:buChar char="•"/>
            </a:pPr>
            <a:r>
              <a:rPr lang="en-US" dirty="0"/>
              <a:t>Missing values</a:t>
            </a:r>
          </a:p>
          <a:p>
            <a:pPr marL="285750" indent="-285750">
              <a:buFont typeface="Arial" panose="020B0604020202020204" pitchFamily="34" charset="0"/>
              <a:buChar char="•"/>
            </a:pPr>
            <a:r>
              <a:rPr lang="en-US" dirty="0"/>
              <a:t>Tracts with zero population (twelve tracts)</a:t>
            </a:r>
          </a:p>
        </p:txBody>
      </p:sp>
      <p:sp>
        <p:nvSpPr>
          <p:cNvPr id="4" name="Slide Number Placeholder 3">
            <a:extLst>
              <a:ext uri="{FF2B5EF4-FFF2-40B4-BE49-F238E27FC236}">
                <a16:creationId xmlns:a16="http://schemas.microsoft.com/office/drawing/2014/main" id="{DBA5B70C-E883-F448-AB52-221439843CE3}"/>
              </a:ext>
            </a:extLst>
          </p:cNvPr>
          <p:cNvSpPr>
            <a:spLocks noGrp="1"/>
          </p:cNvSpPr>
          <p:nvPr>
            <p:ph type="sldNum" sz="quarter" idx="4"/>
          </p:nvPr>
        </p:nvSpPr>
        <p:spPr/>
        <p:txBody>
          <a:bodyPr/>
          <a:lstStyle/>
          <a:p>
            <a:fld id="{42C32FFB-F9AE-46F0-A233-A2E628258990}" type="slidenum">
              <a:rPr lang="en-US" smtClean="0"/>
              <a:pPr/>
              <a:t>10</a:t>
            </a:fld>
            <a:endParaRPr lang="en-US" sz="1000"/>
          </a:p>
        </p:txBody>
      </p:sp>
      <p:sp>
        <p:nvSpPr>
          <p:cNvPr id="6" name="Rectangle 5">
            <a:extLst>
              <a:ext uri="{FF2B5EF4-FFF2-40B4-BE49-F238E27FC236}">
                <a16:creationId xmlns:a16="http://schemas.microsoft.com/office/drawing/2014/main" id="{F796D82A-4E33-D74F-A421-0300C514E66A}"/>
              </a:ext>
            </a:extLst>
          </p:cNvPr>
          <p:cNvSpPr/>
          <p:nvPr/>
        </p:nvSpPr>
        <p:spPr>
          <a:xfrm>
            <a:off x="543109" y="4765423"/>
            <a:ext cx="4967415" cy="215444"/>
          </a:xfrm>
          <a:prstGeom prst="rect">
            <a:avLst/>
          </a:prstGeom>
        </p:spPr>
        <p:txBody>
          <a:bodyPr wrap="square">
            <a:spAutoFit/>
          </a:bodyPr>
          <a:lstStyle/>
          <a:p>
            <a:r>
              <a:rPr lang="en-US" sz="800" b="1" dirty="0">
                <a:solidFill>
                  <a:schemeClr val="bg1"/>
                </a:solidFill>
              </a:rPr>
              <a:t>2021 Clinical Informatics Conference  |   </a:t>
            </a:r>
            <a:r>
              <a:rPr lang="en-US" sz="800" b="1" dirty="0" err="1">
                <a:solidFill>
                  <a:schemeClr val="bg1"/>
                </a:solidFill>
              </a:rPr>
              <a:t>amia.org</a:t>
            </a:r>
            <a:endParaRPr lang="en-US" sz="800" b="1" dirty="0">
              <a:solidFill>
                <a:schemeClr val="bg1"/>
              </a:solidFill>
            </a:endParaRPr>
          </a:p>
        </p:txBody>
      </p:sp>
      <p:sp>
        <p:nvSpPr>
          <p:cNvPr id="5" name="Footer Placeholder 4">
            <a:extLst>
              <a:ext uri="{FF2B5EF4-FFF2-40B4-BE49-F238E27FC236}">
                <a16:creationId xmlns:a16="http://schemas.microsoft.com/office/drawing/2014/main" id="{C9A84A8A-221C-8640-A0CF-7382B8AA3009}"/>
              </a:ext>
            </a:extLst>
          </p:cNvPr>
          <p:cNvSpPr>
            <a:spLocks noGrp="1"/>
          </p:cNvSpPr>
          <p:nvPr>
            <p:ph type="ftr" sz="quarter" idx="3"/>
          </p:nvPr>
        </p:nvSpPr>
        <p:spPr/>
        <p:txBody>
          <a:bodyPr/>
          <a:lstStyle/>
          <a:p>
            <a:r>
              <a:rPr lang="en-US"/>
              <a:t>2021 Clinical Informatics Conference  |   amia.org</a:t>
            </a:r>
            <a:endParaRPr lang="en-US" dirty="0"/>
          </a:p>
        </p:txBody>
      </p:sp>
    </p:spTree>
    <p:extLst>
      <p:ext uri="{BB962C8B-B14F-4D97-AF65-F5344CB8AC3E}">
        <p14:creationId xmlns:p14="http://schemas.microsoft.com/office/powerpoint/2010/main" val="2736903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E4D6-E48F-0B45-BABC-91A3B07BCAA2}"/>
              </a:ext>
            </a:extLst>
          </p:cNvPr>
          <p:cNvSpPr>
            <a:spLocks noGrp="1"/>
          </p:cNvSpPr>
          <p:nvPr>
            <p:ph type="title"/>
          </p:nvPr>
        </p:nvSpPr>
        <p:spPr>
          <a:xfrm>
            <a:off x="547730" y="402548"/>
            <a:ext cx="6783946" cy="320088"/>
          </a:xfrm>
        </p:spPr>
        <p:txBody>
          <a:bodyPr/>
          <a:lstStyle/>
          <a:p>
            <a:r>
              <a:rPr lang="en-US" dirty="0"/>
              <a:t>OCOI Construction</a:t>
            </a:r>
          </a:p>
        </p:txBody>
      </p:sp>
      <p:sp>
        <p:nvSpPr>
          <p:cNvPr id="3" name="Content Placeholder 2">
            <a:extLst>
              <a:ext uri="{FF2B5EF4-FFF2-40B4-BE49-F238E27FC236}">
                <a16:creationId xmlns:a16="http://schemas.microsoft.com/office/drawing/2014/main" id="{BE9E5228-ACAE-0544-866D-53ADB201F386}"/>
              </a:ext>
            </a:extLst>
          </p:cNvPr>
          <p:cNvSpPr>
            <a:spLocks noGrp="1"/>
          </p:cNvSpPr>
          <p:nvPr>
            <p:ph sz="quarter" idx="12"/>
          </p:nvPr>
        </p:nvSpPr>
        <p:spPr>
          <a:xfrm>
            <a:off x="547077" y="864973"/>
            <a:ext cx="8056358" cy="3645243"/>
          </a:xfrm>
        </p:spPr>
        <p:txBody>
          <a:bodyPr/>
          <a:lstStyle/>
          <a:p>
            <a:r>
              <a:rPr lang="en-US" sz="1600" dirty="0"/>
              <a:t>The 53 constituent measures used in the study were summarized to form the domain scores which were then summarized to form the OCOI.</a:t>
            </a:r>
            <a:r>
              <a:rPr lang="en-US" sz="1600" baseline="30000" dirty="0"/>
              <a:t>1,2 </a:t>
            </a:r>
            <a:r>
              <a:rPr lang="en-US" sz="1600" dirty="0"/>
              <a:t>The steps involved in the OCOI construction are outlined as follows:</a:t>
            </a:r>
          </a:p>
          <a:p>
            <a:r>
              <a:rPr lang="en-US" sz="1600" dirty="0"/>
              <a:t>• Standardization of the constituent measures (transform to z-scores)</a:t>
            </a:r>
          </a:p>
          <a:p>
            <a:r>
              <a:rPr lang="en-US" sz="1600" dirty="0"/>
              <a:t>• Averaging the standardized measures within each domain (Create domains)</a:t>
            </a:r>
          </a:p>
          <a:p>
            <a:r>
              <a:rPr lang="en-US" sz="1600" dirty="0"/>
              <a:t>• Ranking and re-scaling scores within each domain</a:t>
            </a:r>
          </a:p>
          <a:p>
            <a:r>
              <a:rPr lang="en-US" sz="1600" dirty="0"/>
              <a:t>• Exponential transformation of the track-ranked values of each domain-average</a:t>
            </a:r>
          </a:p>
          <a:p>
            <a:r>
              <a:rPr lang="en-US" sz="1600" dirty="0"/>
              <a:t>• Constructing the OCOI using either of the two approaches:</a:t>
            </a:r>
          </a:p>
          <a:p>
            <a:pPr marL="274320" lvl="1" indent="0">
              <a:buNone/>
            </a:pPr>
            <a:r>
              <a:rPr lang="en-US" sz="1600" dirty="0"/>
              <a:t>• A confirmatory factor analysis (CFA) approach with one latent factor loading on each domain score</a:t>
            </a:r>
          </a:p>
          <a:p>
            <a:pPr marL="274320" lvl="1" indent="0">
              <a:buNone/>
            </a:pPr>
            <a:r>
              <a:rPr lang="en-US" sz="1600" dirty="0"/>
              <a:t>• Equal weighting approach</a:t>
            </a:r>
          </a:p>
          <a:p>
            <a:endParaRPr lang="en-US" dirty="0"/>
          </a:p>
        </p:txBody>
      </p:sp>
      <p:sp>
        <p:nvSpPr>
          <p:cNvPr id="4" name="Slide Number Placeholder 3">
            <a:extLst>
              <a:ext uri="{FF2B5EF4-FFF2-40B4-BE49-F238E27FC236}">
                <a16:creationId xmlns:a16="http://schemas.microsoft.com/office/drawing/2014/main" id="{5D659AC4-9E7D-BE4A-8862-1ED1F26A17A2}"/>
              </a:ext>
            </a:extLst>
          </p:cNvPr>
          <p:cNvSpPr>
            <a:spLocks noGrp="1"/>
          </p:cNvSpPr>
          <p:nvPr>
            <p:ph type="sldNum" sz="quarter" idx="4"/>
          </p:nvPr>
        </p:nvSpPr>
        <p:spPr/>
        <p:txBody>
          <a:bodyPr/>
          <a:lstStyle/>
          <a:p>
            <a:fld id="{42C32FFB-F9AE-46F0-A233-A2E628258990}" type="slidenum">
              <a:rPr lang="en-US" smtClean="0"/>
              <a:pPr/>
              <a:t>11</a:t>
            </a:fld>
            <a:endParaRPr lang="en-US" sz="1000"/>
          </a:p>
        </p:txBody>
      </p:sp>
      <p:sp>
        <p:nvSpPr>
          <p:cNvPr id="5" name="Footer Placeholder 4">
            <a:extLst>
              <a:ext uri="{FF2B5EF4-FFF2-40B4-BE49-F238E27FC236}">
                <a16:creationId xmlns:a16="http://schemas.microsoft.com/office/drawing/2014/main" id="{576D5DA1-39A3-1345-9CBE-403909BABE86}"/>
              </a:ext>
            </a:extLst>
          </p:cNvPr>
          <p:cNvSpPr>
            <a:spLocks noGrp="1"/>
          </p:cNvSpPr>
          <p:nvPr>
            <p:ph type="ftr" sz="quarter" idx="3"/>
          </p:nvPr>
        </p:nvSpPr>
        <p:spPr>
          <a:xfrm>
            <a:off x="543109" y="4822966"/>
            <a:ext cx="3037320" cy="232699"/>
          </a:xfrm>
        </p:spPr>
        <p:txBody>
          <a:bodyPr/>
          <a:lstStyle/>
          <a:p>
            <a:r>
              <a:rPr lang="en-US"/>
              <a:t>2021 Clinical Informatics Conference  |   amia.org</a:t>
            </a:r>
            <a:endParaRPr lang="en-US" dirty="0"/>
          </a:p>
        </p:txBody>
      </p:sp>
    </p:spTree>
    <p:extLst>
      <p:ext uri="{BB962C8B-B14F-4D97-AF65-F5344CB8AC3E}">
        <p14:creationId xmlns:p14="http://schemas.microsoft.com/office/powerpoint/2010/main" val="2783777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8986E-AEBE-204D-81F9-074F4888CE5E}"/>
              </a:ext>
            </a:extLst>
          </p:cNvPr>
          <p:cNvSpPr>
            <a:spLocks noGrp="1"/>
          </p:cNvSpPr>
          <p:nvPr>
            <p:ph type="title"/>
          </p:nvPr>
        </p:nvSpPr>
        <p:spPr>
          <a:xfrm>
            <a:off x="547730" y="402548"/>
            <a:ext cx="6783946" cy="320088"/>
          </a:xfrm>
        </p:spPr>
        <p:txBody>
          <a:bodyPr/>
          <a:lstStyle/>
          <a:p>
            <a:r>
              <a:rPr lang="en-US" dirty="0"/>
              <a:t>Histogram of ADI and OCOI</a:t>
            </a:r>
          </a:p>
        </p:txBody>
      </p:sp>
      <p:pic>
        <p:nvPicPr>
          <p:cNvPr id="6" name="Content Placeholder 5">
            <a:extLst>
              <a:ext uri="{FF2B5EF4-FFF2-40B4-BE49-F238E27FC236}">
                <a16:creationId xmlns:a16="http://schemas.microsoft.com/office/drawing/2014/main" id="{BD48F563-95FF-FC42-9DA1-1A280F0E20A1}"/>
              </a:ext>
            </a:extLst>
          </p:cNvPr>
          <p:cNvPicPr>
            <a:picLocks noGrp="1" noChangeAspect="1"/>
          </p:cNvPicPr>
          <p:nvPr>
            <p:ph sz="quarter" idx="12"/>
          </p:nvPr>
        </p:nvPicPr>
        <p:blipFill>
          <a:blip r:embed="rId2"/>
          <a:stretch>
            <a:fillRect/>
          </a:stretch>
        </p:blipFill>
        <p:spPr>
          <a:xfrm>
            <a:off x="547688" y="1322173"/>
            <a:ext cx="7953761" cy="2452552"/>
          </a:xfrm>
          <a:prstGeom prst="rect">
            <a:avLst/>
          </a:prstGeom>
        </p:spPr>
      </p:pic>
      <p:sp>
        <p:nvSpPr>
          <p:cNvPr id="4" name="Slide Number Placeholder 3">
            <a:extLst>
              <a:ext uri="{FF2B5EF4-FFF2-40B4-BE49-F238E27FC236}">
                <a16:creationId xmlns:a16="http://schemas.microsoft.com/office/drawing/2014/main" id="{35E1483E-1BA5-1F47-BEDA-FDA9C0386321}"/>
              </a:ext>
            </a:extLst>
          </p:cNvPr>
          <p:cNvSpPr>
            <a:spLocks noGrp="1"/>
          </p:cNvSpPr>
          <p:nvPr>
            <p:ph type="sldNum" sz="quarter" idx="4"/>
          </p:nvPr>
        </p:nvSpPr>
        <p:spPr/>
        <p:txBody>
          <a:bodyPr/>
          <a:lstStyle/>
          <a:p>
            <a:fld id="{42C32FFB-F9AE-46F0-A233-A2E628258990}" type="slidenum">
              <a:rPr lang="en-US" smtClean="0"/>
              <a:pPr/>
              <a:t>12</a:t>
            </a:fld>
            <a:endParaRPr lang="en-US" sz="1000"/>
          </a:p>
        </p:txBody>
      </p:sp>
      <p:sp>
        <p:nvSpPr>
          <p:cNvPr id="7" name="Rectangle 6">
            <a:extLst>
              <a:ext uri="{FF2B5EF4-FFF2-40B4-BE49-F238E27FC236}">
                <a16:creationId xmlns:a16="http://schemas.microsoft.com/office/drawing/2014/main" id="{86A8EAA6-7773-BE43-B368-CF5B14A53325}"/>
              </a:ext>
            </a:extLst>
          </p:cNvPr>
          <p:cNvSpPr/>
          <p:nvPr/>
        </p:nvSpPr>
        <p:spPr>
          <a:xfrm>
            <a:off x="1957242" y="3774725"/>
            <a:ext cx="4485502" cy="276999"/>
          </a:xfrm>
          <a:prstGeom prst="rect">
            <a:avLst/>
          </a:prstGeom>
        </p:spPr>
        <p:txBody>
          <a:bodyPr wrap="square">
            <a:spAutoFit/>
          </a:bodyPr>
          <a:lstStyle/>
          <a:p>
            <a:pPr algn="ctr"/>
            <a:r>
              <a:rPr lang="en-US" sz="1200" dirty="0">
                <a:latin typeface="+mn-lt"/>
              </a:rPr>
              <a:t>Figure 2: Histogram of ADI (left) and OCOI(right)</a:t>
            </a:r>
          </a:p>
        </p:txBody>
      </p:sp>
      <p:sp>
        <p:nvSpPr>
          <p:cNvPr id="8" name="Rectangle 7">
            <a:extLst>
              <a:ext uri="{FF2B5EF4-FFF2-40B4-BE49-F238E27FC236}">
                <a16:creationId xmlns:a16="http://schemas.microsoft.com/office/drawing/2014/main" id="{F0832FBF-1B15-CC4E-82E0-A8AA852D193A}"/>
              </a:ext>
            </a:extLst>
          </p:cNvPr>
          <p:cNvSpPr/>
          <p:nvPr/>
        </p:nvSpPr>
        <p:spPr>
          <a:xfrm>
            <a:off x="543109" y="4817806"/>
            <a:ext cx="6005384" cy="215444"/>
          </a:xfrm>
          <a:prstGeom prst="rect">
            <a:avLst/>
          </a:prstGeom>
        </p:spPr>
        <p:txBody>
          <a:bodyPr wrap="square">
            <a:spAutoFit/>
          </a:bodyPr>
          <a:lstStyle/>
          <a:p>
            <a:r>
              <a:rPr lang="en-US" sz="800" b="1" dirty="0">
                <a:solidFill>
                  <a:schemeClr val="bg1"/>
                </a:solidFill>
              </a:rPr>
              <a:t>2021 Clinical Informatics Conference  |   </a:t>
            </a:r>
            <a:r>
              <a:rPr lang="en-US" sz="800" b="1" dirty="0" err="1">
                <a:solidFill>
                  <a:schemeClr val="bg1"/>
                </a:solidFill>
              </a:rPr>
              <a:t>amia.org</a:t>
            </a:r>
            <a:endParaRPr lang="en-US" sz="800" b="1" dirty="0">
              <a:solidFill>
                <a:schemeClr val="bg1"/>
              </a:solidFill>
            </a:endParaRPr>
          </a:p>
        </p:txBody>
      </p:sp>
      <p:sp>
        <p:nvSpPr>
          <p:cNvPr id="3" name="Footer Placeholder 2">
            <a:extLst>
              <a:ext uri="{FF2B5EF4-FFF2-40B4-BE49-F238E27FC236}">
                <a16:creationId xmlns:a16="http://schemas.microsoft.com/office/drawing/2014/main" id="{72EDADB3-E4F7-BC43-978A-C2D3EA9C1DDB}"/>
              </a:ext>
            </a:extLst>
          </p:cNvPr>
          <p:cNvSpPr>
            <a:spLocks noGrp="1"/>
          </p:cNvSpPr>
          <p:nvPr>
            <p:ph type="ftr" sz="quarter" idx="3"/>
          </p:nvPr>
        </p:nvSpPr>
        <p:spPr/>
        <p:txBody>
          <a:bodyPr/>
          <a:lstStyle/>
          <a:p>
            <a:r>
              <a:rPr lang="en-US"/>
              <a:t>2021 Clinical Informatics Conference  |   amia.org</a:t>
            </a:r>
            <a:endParaRPr lang="en-US" dirty="0"/>
          </a:p>
        </p:txBody>
      </p:sp>
    </p:spTree>
    <p:extLst>
      <p:ext uri="{BB962C8B-B14F-4D97-AF65-F5344CB8AC3E}">
        <p14:creationId xmlns:p14="http://schemas.microsoft.com/office/powerpoint/2010/main" val="2311562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FC8B1-3DDB-D043-BEA7-B66521C76C6E}"/>
              </a:ext>
            </a:extLst>
          </p:cNvPr>
          <p:cNvSpPr>
            <a:spLocks noGrp="1"/>
          </p:cNvSpPr>
          <p:nvPr>
            <p:ph type="title"/>
          </p:nvPr>
        </p:nvSpPr>
        <p:spPr>
          <a:xfrm>
            <a:off x="547730" y="402548"/>
            <a:ext cx="6783946" cy="320088"/>
          </a:xfrm>
        </p:spPr>
        <p:txBody>
          <a:bodyPr/>
          <a:lstStyle/>
          <a:p>
            <a:r>
              <a:rPr lang="en-US" dirty="0"/>
              <a:t>OCOI descriptive statistics</a:t>
            </a:r>
          </a:p>
        </p:txBody>
      </p:sp>
      <p:sp>
        <p:nvSpPr>
          <p:cNvPr id="4" name="Slide Number Placeholder 3">
            <a:extLst>
              <a:ext uri="{FF2B5EF4-FFF2-40B4-BE49-F238E27FC236}">
                <a16:creationId xmlns:a16="http://schemas.microsoft.com/office/drawing/2014/main" id="{3B9D7746-A5FC-0144-A4DF-99B1380D6D6C}"/>
              </a:ext>
            </a:extLst>
          </p:cNvPr>
          <p:cNvSpPr>
            <a:spLocks noGrp="1"/>
          </p:cNvSpPr>
          <p:nvPr>
            <p:ph type="sldNum" sz="quarter" idx="4"/>
          </p:nvPr>
        </p:nvSpPr>
        <p:spPr/>
        <p:txBody>
          <a:bodyPr/>
          <a:lstStyle/>
          <a:p>
            <a:fld id="{42C32FFB-F9AE-46F0-A233-A2E628258990}" type="slidenum">
              <a:rPr lang="en-US" smtClean="0"/>
              <a:pPr/>
              <a:t>13</a:t>
            </a:fld>
            <a:endParaRPr lang="en-US" sz="1000"/>
          </a:p>
        </p:txBody>
      </p:sp>
      <p:graphicFrame>
        <p:nvGraphicFramePr>
          <p:cNvPr id="6" name="Table 5">
            <a:extLst>
              <a:ext uri="{FF2B5EF4-FFF2-40B4-BE49-F238E27FC236}">
                <a16:creationId xmlns:a16="http://schemas.microsoft.com/office/drawing/2014/main" id="{26AE3BD0-7C2C-FC4E-9A99-CE886B386D03}"/>
              </a:ext>
            </a:extLst>
          </p:cNvPr>
          <p:cNvGraphicFramePr>
            <a:graphicFrameLocks noGrp="1"/>
          </p:cNvGraphicFramePr>
          <p:nvPr>
            <p:extLst>
              <p:ext uri="{D42A27DB-BD31-4B8C-83A1-F6EECF244321}">
                <p14:modId xmlns:p14="http://schemas.microsoft.com/office/powerpoint/2010/main" val="4086778404"/>
              </p:ext>
            </p:extLst>
          </p:nvPr>
        </p:nvGraphicFramePr>
        <p:xfrm>
          <a:off x="717390" y="1691896"/>
          <a:ext cx="7709219" cy="2834640"/>
        </p:xfrm>
        <a:graphic>
          <a:graphicData uri="http://schemas.openxmlformats.org/drawingml/2006/table">
            <a:tbl>
              <a:tblPr>
                <a:tableStyleId>{5940675A-B579-460E-94D1-54222C63F5DA}</a:tableStyleId>
              </a:tblPr>
              <a:tblGrid>
                <a:gridCol w="931114">
                  <a:extLst>
                    <a:ext uri="{9D8B030D-6E8A-4147-A177-3AD203B41FA5}">
                      <a16:colId xmlns:a16="http://schemas.microsoft.com/office/drawing/2014/main" val="3112157255"/>
                    </a:ext>
                  </a:extLst>
                </a:gridCol>
                <a:gridCol w="931114">
                  <a:extLst>
                    <a:ext uri="{9D8B030D-6E8A-4147-A177-3AD203B41FA5}">
                      <a16:colId xmlns:a16="http://schemas.microsoft.com/office/drawing/2014/main" val="4266269305"/>
                    </a:ext>
                  </a:extLst>
                </a:gridCol>
                <a:gridCol w="918700">
                  <a:extLst>
                    <a:ext uri="{9D8B030D-6E8A-4147-A177-3AD203B41FA5}">
                      <a16:colId xmlns:a16="http://schemas.microsoft.com/office/drawing/2014/main" val="3702278376"/>
                    </a:ext>
                  </a:extLst>
                </a:gridCol>
                <a:gridCol w="918700">
                  <a:extLst>
                    <a:ext uri="{9D8B030D-6E8A-4147-A177-3AD203B41FA5}">
                      <a16:colId xmlns:a16="http://schemas.microsoft.com/office/drawing/2014/main" val="3096168606"/>
                    </a:ext>
                  </a:extLst>
                </a:gridCol>
                <a:gridCol w="918700">
                  <a:extLst>
                    <a:ext uri="{9D8B030D-6E8A-4147-A177-3AD203B41FA5}">
                      <a16:colId xmlns:a16="http://schemas.microsoft.com/office/drawing/2014/main" val="1162772280"/>
                    </a:ext>
                  </a:extLst>
                </a:gridCol>
                <a:gridCol w="931114">
                  <a:extLst>
                    <a:ext uri="{9D8B030D-6E8A-4147-A177-3AD203B41FA5}">
                      <a16:colId xmlns:a16="http://schemas.microsoft.com/office/drawing/2014/main" val="1988674064"/>
                    </a:ext>
                  </a:extLst>
                </a:gridCol>
                <a:gridCol w="931114">
                  <a:extLst>
                    <a:ext uri="{9D8B030D-6E8A-4147-A177-3AD203B41FA5}">
                      <a16:colId xmlns:a16="http://schemas.microsoft.com/office/drawing/2014/main" val="1368501509"/>
                    </a:ext>
                  </a:extLst>
                </a:gridCol>
                <a:gridCol w="1228663">
                  <a:extLst>
                    <a:ext uri="{9D8B030D-6E8A-4147-A177-3AD203B41FA5}">
                      <a16:colId xmlns:a16="http://schemas.microsoft.com/office/drawing/2014/main" val="1169146023"/>
                    </a:ext>
                  </a:extLst>
                </a:gridCol>
              </a:tblGrid>
              <a:tr h="448981">
                <a:tc>
                  <a:txBody>
                    <a:bodyPr/>
                    <a:lstStyle/>
                    <a:p>
                      <a:pPr algn="l" rtl="0" fontAlgn="base"/>
                      <a:r>
                        <a:rPr lang="en-US" sz="1200" b="1" dirty="0">
                          <a:solidFill>
                            <a:srgbClr val="000000"/>
                          </a:solidFill>
                          <a:effectLst/>
                        </a:rPr>
                        <a:t> </a:t>
                      </a:r>
                      <a:r>
                        <a:rPr lang="en-US" sz="1200" b="0" dirty="0">
                          <a:solidFill>
                            <a:srgbClr val="000000"/>
                          </a:solidFill>
                          <a:effectLst/>
                        </a:rPr>
                        <a:t> </a:t>
                      </a:r>
                      <a:endParaRPr lang="en-US" sz="1200" b="0" i="0" dirty="0">
                        <a:effectLst/>
                      </a:endParaRPr>
                    </a:p>
                  </a:txBody>
                  <a:tcPr/>
                </a:tc>
                <a:tc>
                  <a:txBody>
                    <a:bodyPr/>
                    <a:lstStyle/>
                    <a:p>
                      <a:pPr algn="ctr" rtl="0" fontAlgn="base"/>
                      <a:r>
                        <a:rPr lang="en-US" sz="1200" b="1">
                          <a:solidFill>
                            <a:srgbClr val="000000"/>
                          </a:solidFill>
                          <a:effectLst/>
                        </a:rPr>
                        <a:t>Median</a:t>
                      </a:r>
                      <a:r>
                        <a:rPr lang="en-US" sz="1200" b="0">
                          <a:solidFill>
                            <a:srgbClr val="000000"/>
                          </a:solidFill>
                          <a:effectLst/>
                        </a:rPr>
                        <a:t> </a:t>
                      </a:r>
                      <a:endParaRPr lang="en-US" sz="1200" b="0" i="0">
                        <a:effectLst/>
                      </a:endParaRPr>
                    </a:p>
                  </a:txBody>
                  <a:tcPr/>
                </a:tc>
                <a:tc>
                  <a:txBody>
                    <a:bodyPr/>
                    <a:lstStyle/>
                    <a:p>
                      <a:pPr algn="ctr" rtl="0" fontAlgn="base"/>
                      <a:r>
                        <a:rPr lang="en-US" sz="1200" b="1">
                          <a:solidFill>
                            <a:srgbClr val="000000"/>
                          </a:solidFill>
                          <a:effectLst/>
                        </a:rPr>
                        <a:t>Mean</a:t>
                      </a:r>
                      <a:r>
                        <a:rPr lang="en-US" sz="1200" b="0">
                          <a:solidFill>
                            <a:srgbClr val="000000"/>
                          </a:solidFill>
                          <a:effectLst/>
                        </a:rPr>
                        <a:t>  </a:t>
                      </a:r>
                      <a:endParaRPr lang="en-US" sz="1200" b="0" i="0">
                        <a:effectLst/>
                      </a:endParaRPr>
                    </a:p>
                  </a:txBody>
                  <a:tcPr/>
                </a:tc>
                <a:tc>
                  <a:txBody>
                    <a:bodyPr/>
                    <a:lstStyle/>
                    <a:p>
                      <a:pPr algn="ctr" rtl="0" fontAlgn="base"/>
                      <a:r>
                        <a:rPr lang="en-US" sz="1200" b="1" dirty="0">
                          <a:solidFill>
                            <a:srgbClr val="000000"/>
                          </a:solidFill>
                          <a:effectLst/>
                        </a:rPr>
                        <a:t>Standard Deviation</a:t>
                      </a:r>
                      <a:r>
                        <a:rPr lang="en-US" sz="1200" b="0" dirty="0">
                          <a:solidFill>
                            <a:srgbClr val="000000"/>
                          </a:solidFill>
                          <a:effectLst/>
                        </a:rPr>
                        <a:t> </a:t>
                      </a:r>
                      <a:endParaRPr lang="en-US" sz="1200" b="0" i="0" dirty="0">
                        <a:effectLst/>
                      </a:endParaRPr>
                    </a:p>
                  </a:txBody>
                  <a:tcPr/>
                </a:tc>
                <a:tc>
                  <a:txBody>
                    <a:bodyPr/>
                    <a:lstStyle/>
                    <a:p>
                      <a:pPr algn="ctr" rtl="0" fontAlgn="base"/>
                      <a:r>
                        <a:rPr lang="en-US" sz="1200" b="1" dirty="0">
                          <a:solidFill>
                            <a:srgbClr val="000000"/>
                          </a:solidFill>
                          <a:effectLst/>
                        </a:rPr>
                        <a:t>Minimum</a:t>
                      </a:r>
                      <a:endParaRPr lang="en-US" sz="1200" b="1" i="0" dirty="0">
                        <a:effectLst/>
                      </a:endParaRPr>
                    </a:p>
                  </a:txBody>
                  <a:tcPr/>
                </a:tc>
                <a:tc>
                  <a:txBody>
                    <a:bodyPr/>
                    <a:lstStyle/>
                    <a:p>
                      <a:pPr algn="ctr" rtl="0" fontAlgn="base"/>
                      <a:r>
                        <a:rPr lang="en-US" sz="1200" b="1">
                          <a:solidFill>
                            <a:srgbClr val="000000"/>
                          </a:solidFill>
                          <a:effectLst/>
                        </a:rPr>
                        <a:t>1st Quartile </a:t>
                      </a:r>
                      <a:r>
                        <a:rPr lang="en-US" sz="1200" b="0">
                          <a:solidFill>
                            <a:srgbClr val="000000"/>
                          </a:solidFill>
                          <a:effectLst/>
                        </a:rPr>
                        <a:t> </a:t>
                      </a:r>
                      <a:endParaRPr lang="en-US" sz="1200" b="0" i="0">
                        <a:effectLst/>
                      </a:endParaRPr>
                    </a:p>
                  </a:txBody>
                  <a:tcPr/>
                </a:tc>
                <a:tc>
                  <a:txBody>
                    <a:bodyPr/>
                    <a:lstStyle/>
                    <a:p>
                      <a:pPr algn="ctr" rtl="0" fontAlgn="base"/>
                      <a:r>
                        <a:rPr lang="en-US" sz="1200" b="1">
                          <a:solidFill>
                            <a:srgbClr val="000000"/>
                          </a:solidFill>
                          <a:effectLst/>
                        </a:rPr>
                        <a:t>3rd Quartile</a:t>
                      </a:r>
                      <a:r>
                        <a:rPr lang="en-US" sz="1200" b="0">
                          <a:solidFill>
                            <a:srgbClr val="000000"/>
                          </a:solidFill>
                          <a:effectLst/>
                        </a:rPr>
                        <a:t> </a:t>
                      </a:r>
                      <a:endParaRPr lang="en-US" sz="1200" b="0" i="0">
                        <a:effectLst/>
                      </a:endParaRPr>
                    </a:p>
                  </a:txBody>
                  <a:tcPr/>
                </a:tc>
                <a:tc>
                  <a:txBody>
                    <a:bodyPr/>
                    <a:lstStyle/>
                    <a:p>
                      <a:pPr algn="ctr" rtl="0" fontAlgn="base"/>
                      <a:r>
                        <a:rPr lang="en-US" sz="1200" b="1" dirty="0">
                          <a:solidFill>
                            <a:srgbClr val="000000"/>
                          </a:solidFill>
                          <a:effectLst/>
                        </a:rPr>
                        <a:t>Maximum</a:t>
                      </a:r>
                      <a:endParaRPr lang="en-US" sz="1200" b="1" i="0" dirty="0">
                        <a:effectLst/>
                      </a:endParaRPr>
                    </a:p>
                  </a:txBody>
                  <a:tcPr/>
                </a:tc>
                <a:extLst>
                  <a:ext uri="{0D108BD9-81ED-4DB2-BD59-A6C34878D82A}">
                    <a16:rowId xmlns:a16="http://schemas.microsoft.com/office/drawing/2014/main" val="584174343"/>
                  </a:ext>
                </a:extLst>
              </a:tr>
              <a:tr h="273664">
                <a:tc>
                  <a:txBody>
                    <a:bodyPr/>
                    <a:lstStyle/>
                    <a:p>
                      <a:pPr algn="l" rtl="0" fontAlgn="base"/>
                      <a:r>
                        <a:rPr lang="en-US" sz="1200" b="0">
                          <a:solidFill>
                            <a:srgbClr val="000000"/>
                          </a:solidFill>
                          <a:effectLst/>
                        </a:rPr>
                        <a:t>OCOI  </a:t>
                      </a:r>
                      <a:endParaRPr lang="en-US" sz="1200" b="0" i="0">
                        <a:effectLst/>
                      </a:endParaRPr>
                    </a:p>
                  </a:txBody>
                  <a:tcPr/>
                </a:tc>
                <a:tc>
                  <a:txBody>
                    <a:bodyPr/>
                    <a:lstStyle/>
                    <a:p>
                      <a:pPr algn="r" rtl="0" fontAlgn="base"/>
                      <a:r>
                        <a:rPr lang="en-US" sz="1200" b="0">
                          <a:solidFill>
                            <a:srgbClr val="000000"/>
                          </a:solidFill>
                          <a:effectLst/>
                        </a:rPr>
                        <a:t>79.35 </a:t>
                      </a:r>
                      <a:endParaRPr lang="en-US" sz="1200" b="0" i="0">
                        <a:effectLst/>
                      </a:endParaRPr>
                    </a:p>
                  </a:txBody>
                  <a:tcPr anchor="ctr"/>
                </a:tc>
                <a:tc>
                  <a:txBody>
                    <a:bodyPr/>
                    <a:lstStyle/>
                    <a:p>
                      <a:pPr algn="r" rtl="0" fontAlgn="base"/>
                      <a:r>
                        <a:rPr lang="en-US" sz="1200" b="0">
                          <a:solidFill>
                            <a:srgbClr val="000000"/>
                          </a:solidFill>
                          <a:effectLst/>
                        </a:rPr>
                        <a:t>74.82 </a:t>
                      </a:r>
                      <a:endParaRPr lang="en-US" sz="1200" b="0" i="0">
                        <a:effectLst/>
                      </a:endParaRPr>
                    </a:p>
                  </a:txBody>
                  <a:tcPr anchor="ctr"/>
                </a:tc>
                <a:tc>
                  <a:txBody>
                    <a:bodyPr/>
                    <a:lstStyle/>
                    <a:p>
                      <a:pPr algn="r" rtl="0" fontAlgn="base"/>
                      <a:r>
                        <a:rPr lang="en-US" sz="1200" b="0">
                          <a:solidFill>
                            <a:srgbClr val="000000"/>
                          </a:solidFill>
                          <a:effectLst/>
                        </a:rPr>
                        <a:t>17.00 </a:t>
                      </a:r>
                      <a:endParaRPr lang="en-US" sz="1200" b="0" i="0">
                        <a:effectLst/>
                      </a:endParaRPr>
                    </a:p>
                  </a:txBody>
                  <a:tcPr anchor="ctr"/>
                </a:tc>
                <a:tc>
                  <a:txBody>
                    <a:bodyPr/>
                    <a:lstStyle/>
                    <a:p>
                      <a:pPr algn="r" rtl="0" fontAlgn="base"/>
                      <a:r>
                        <a:rPr lang="en-US" sz="1200" b="0">
                          <a:solidFill>
                            <a:srgbClr val="000000"/>
                          </a:solidFill>
                          <a:effectLst/>
                        </a:rPr>
                        <a:t>0.00 </a:t>
                      </a:r>
                      <a:endParaRPr lang="en-US" sz="1200" b="0" i="0">
                        <a:effectLst/>
                      </a:endParaRPr>
                    </a:p>
                  </a:txBody>
                  <a:tcPr anchor="ctr"/>
                </a:tc>
                <a:tc>
                  <a:txBody>
                    <a:bodyPr/>
                    <a:lstStyle/>
                    <a:p>
                      <a:pPr algn="r" rtl="0" fontAlgn="base"/>
                      <a:r>
                        <a:rPr lang="en-US" sz="1200" b="0">
                          <a:solidFill>
                            <a:srgbClr val="000000"/>
                          </a:solidFill>
                          <a:effectLst/>
                        </a:rPr>
                        <a:t>65.64 </a:t>
                      </a:r>
                      <a:endParaRPr lang="en-US" sz="1200" b="0" i="0">
                        <a:effectLst/>
                      </a:endParaRPr>
                    </a:p>
                  </a:txBody>
                  <a:tcPr anchor="ctr"/>
                </a:tc>
                <a:tc>
                  <a:txBody>
                    <a:bodyPr/>
                    <a:lstStyle/>
                    <a:p>
                      <a:pPr algn="r" rtl="0" fontAlgn="base"/>
                      <a:r>
                        <a:rPr lang="en-US" sz="1200" b="0">
                          <a:solidFill>
                            <a:srgbClr val="000000"/>
                          </a:solidFill>
                          <a:effectLst/>
                        </a:rPr>
                        <a:t>87.84 </a:t>
                      </a:r>
                      <a:endParaRPr lang="en-US" sz="1200" b="0" i="0">
                        <a:effectLst/>
                      </a:endParaRPr>
                    </a:p>
                  </a:txBody>
                  <a:tcPr anchor="ctr"/>
                </a:tc>
                <a:tc>
                  <a:txBody>
                    <a:bodyPr/>
                    <a:lstStyle/>
                    <a:p>
                      <a:pPr algn="r" rtl="0" fontAlgn="base"/>
                      <a:r>
                        <a:rPr lang="en-US" sz="1200" b="0">
                          <a:solidFill>
                            <a:srgbClr val="000000"/>
                          </a:solidFill>
                          <a:effectLst/>
                        </a:rPr>
                        <a:t>100 </a:t>
                      </a:r>
                      <a:endParaRPr lang="en-US" sz="1200" b="0" i="0">
                        <a:effectLst/>
                      </a:endParaRPr>
                    </a:p>
                  </a:txBody>
                  <a:tcPr anchor="ctr"/>
                </a:tc>
                <a:extLst>
                  <a:ext uri="{0D108BD9-81ED-4DB2-BD59-A6C34878D82A}">
                    <a16:rowId xmlns:a16="http://schemas.microsoft.com/office/drawing/2014/main" val="3224804226"/>
                  </a:ext>
                </a:extLst>
              </a:tr>
              <a:tr h="273664">
                <a:tc>
                  <a:txBody>
                    <a:bodyPr/>
                    <a:lstStyle/>
                    <a:p>
                      <a:pPr algn="l" rtl="0" fontAlgn="base"/>
                      <a:r>
                        <a:rPr lang="en-US" sz="1200" b="0">
                          <a:solidFill>
                            <a:srgbClr val="000000"/>
                          </a:solidFill>
                          <a:effectLst/>
                        </a:rPr>
                        <a:t>Septile 1  </a:t>
                      </a:r>
                      <a:endParaRPr lang="en-US" sz="1200" b="0" i="0">
                        <a:effectLst/>
                      </a:endParaRPr>
                    </a:p>
                  </a:txBody>
                  <a:tcPr/>
                </a:tc>
                <a:tc>
                  <a:txBody>
                    <a:bodyPr/>
                    <a:lstStyle/>
                    <a:p>
                      <a:pPr algn="r" rtl="0" fontAlgn="base"/>
                      <a:r>
                        <a:rPr lang="en-US" sz="1200" b="0">
                          <a:solidFill>
                            <a:srgbClr val="000000"/>
                          </a:solidFill>
                          <a:effectLst/>
                        </a:rPr>
                        <a:t>44.01 </a:t>
                      </a:r>
                      <a:endParaRPr lang="en-US" sz="1200" b="0" i="0">
                        <a:effectLst/>
                      </a:endParaRPr>
                    </a:p>
                  </a:txBody>
                  <a:tcPr anchor="ctr"/>
                </a:tc>
                <a:tc>
                  <a:txBody>
                    <a:bodyPr/>
                    <a:lstStyle/>
                    <a:p>
                      <a:pPr algn="r" rtl="0" fontAlgn="base"/>
                      <a:r>
                        <a:rPr lang="en-US" sz="1200" b="0">
                          <a:solidFill>
                            <a:srgbClr val="000000"/>
                          </a:solidFill>
                          <a:effectLst/>
                        </a:rPr>
                        <a:t>42.49 </a:t>
                      </a:r>
                      <a:endParaRPr lang="en-US" sz="1200" b="0" i="0">
                        <a:effectLst/>
                      </a:endParaRPr>
                    </a:p>
                  </a:txBody>
                  <a:tcPr anchor="ctr"/>
                </a:tc>
                <a:tc>
                  <a:txBody>
                    <a:bodyPr/>
                    <a:lstStyle/>
                    <a:p>
                      <a:pPr algn="r" rtl="0" fontAlgn="base"/>
                      <a:r>
                        <a:rPr lang="en-US" sz="1200" b="0">
                          <a:solidFill>
                            <a:srgbClr val="000000"/>
                          </a:solidFill>
                          <a:effectLst/>
                        </a:rPr>
                        <a:t>9.50 </a:t>
                      </a:r>
                      <a:endParaRPr lang="en-US" sz="1200" b="0" i="0">
                        <a:effectLst/>
                      </a:endParaRPr>
                    </a:p>
                  </a:txBody>
                  <a:tcPr anchor="ctr"/>
                </a:tc>
                <a:tc>
                  <a:txBody>
                    <a:bodyPr/>
                    <a:lstStyle/>
                    <a:p>
                      <a:pPr algn="r" rtl="0" fontAlgn="base"/>
                      <a:r>
                        <a:rPr lang="en-US" sz="1200" b="0">
                          <a:solidFill>
                            <a:srgbClr val="000000"/>
                          </a:solidFill>
                          <a:effectLst/>
                        </a:rPr>
                        <a:t>0.00 </a:t>
                      </a:r>
                      <a:endParaRPr lang="en-US" sz="1200" b="0" i="0">
                        <a:effectLst/>
                      </a:endParaRPr>
                    </a:p>
                  </a:txBody>
                  <a:tcPr anchor="ctr"/>
                </a:tc>
                <a:tc>
                  <a:txBody>
                    <a:bodyPr/>
                    <a:lstStyle/>
                    <a:p>
                      <a:pPr algn="r" rtl="0" fontAlgn="base"/>
                      <a:r>
                        <a:rPr lang="en-US" sz="1200" b="0">
                          <a:solidFill>
                            <a:srgbClr val="000000"/>
                          </a:solidFill>
                          <a:effectLst/>
                        </a:rPr>
                        <a:t>37.10 </a:t>
                      </a:r>
                      <a:endParaRPr lang="en-US" sz="1200" b="0" i="0">
                        <a:effectLst/>
                      </a:endParaRPr>
                    </a:p>
                  </a:txBody>
                  <a:tcPr anchor="ctr"/>
                </a:tc>
                <a:tc>
                  <a:txBody>
                    <a:bodyPr/>
                    <a:lstStyle/>
                    <a:p>
                      <a:pPr algn="r" rtl="0" fontAlgn="base"/>
                      <a:r>
                        <a:rPr lang="en-US" sz="1200" b="0">
                          <a:solidFill>
                            <a:srgbClr val="000000"/>
                          </a:solidFill>
                          <a:effectLst/>
                        </a:rPr>
                        <a:t>49.99 </a:t>
                      </a:r>
                      <a:endParaRPr lang="en-US" sz="1200" b="0" i="0">
                        <a:effectLst/>
                      </a:endParaRPr>
                    </a:p>
                  </a:txBody>
                  <a:tcPr anchor="ctr"/>
                </a:tc>
                <a:tc>
                  <a:txBody>
                    <a:bodyPr/>
                    <a:lstStyle/>
                    <a:p>
                      <a:pPr algn="r" rtl="0" fontAlgn="base"/>
                      <a:r>
                        <a:rPr lang="en-US" sz="1200" b="0">
                          <a:solidFill>
                            <a:srgbClr val="000000"/>
                          </a:solidFill>
                          <a:effectLst/>
                        </a:rPr>
                        <a:t>54.30 </a:t>
                      </a:r>
                      <a:endParaRPr lang="en-US" sz="1200" b="0" i="0">
                        <a:effectLst/>
                      </a:endParaRPr>
                    </a:p>
                  </a:txBody>
                  <a:tcPr anchor="ctr"/>
                </a:tc>
                <a:extLst>
                  <a:ext uri="{0D108BD9-81ED-4DB2-BD59-A6C34878D82A}">
                    <a16:rowId xmlns:a16="http://schemas.microsoft.com/office/drawing/2014/main" val="3385447790"/>
                  </a:ext>
                </a:extLst>
              </a:tr>
              <a:tr h="273664">
                <a:tc>
                  <a:txBody>
                    <a:bodyPr/>
                    <a:lstStyle/>
                    <a:p>
                      <a:pPr algn="l" rtl="0" fontAlgn="base"/>
                      <a:r>
                        <a:rPr lang="en-US" sz="1200" b="0">
                          <a:solidFill>
                            <a:srgbClr val="000000"/>
                          </a:solidFill>
                          <a:effectLst/>
                        </a:rPr>
                        <a:t>Septile 2  </a:t>
                      </a:r>
                      <a:endParaRPr lang="en-US" sz="1200" b="0" i="0">
                        <a:effectLst/>
                      </a:endParaRPr>
                    </a:p>
                  </a:txBody>
                  <a:tcPr/>
                </a:tc>
                <a:tc>
                  <a:txBody>
                    <a:bodyPr/>
                    <a:lstStyle/>
                    <a:p>
                      <a:pPr algn="r" rtl="0" fontAlgn="base"/>
                      <a:r>
                        <a:rPr lang="en-US" sz="1200" b="0">
                          <a:solidFill>
                            <a:srgbClr val="000000"/>
                          </a:solidFill>
                          <a:effectLst/>
                        </a:rPr>
                        <a:t>62.59 </a:t>
                      </a:r>
                      <a:endParaRPr lang="en-US" sz="1200" b="0" i="0">
                        <a:effectLst/>
                      </a:endParaRPr>
                    </a:p>
                  </a:txBody>
                  <a:tcPr anchor="ctr"/>
                </a:tc>
                <a:tc>
                  <a:txBody>
                    <a:bodyPr/>
                    <a:lstStyle/>
                    <a:p>
                      <a:pPr algn="r" rtl="0" fontAlgn="base"/>
                      <a:r>
                        <a:rPr lang="en-US" sz="1200" b="0">
                          <a:solidFill>
                            <a:srgbClr val="000000"/>
                          </a:solidFill>
                          <a:effectLst/>
                        </a:rPr>
                        <a:t>62.01 </a:t>
                      </a:r>
                      <a:endParaRPr lang="en-US" sz="1200" b="0" i="0">
                        <a:effectLst/>
                      </a:endParaRPr>
                    </a:p>
                  </a:txBody>
                  <a:tcPr anchor="ctr"/>
                </a:tc>
                <a:tc>
                  <a:txBody>
                    <a:bodyPr/>
                    <a:lstStyle/>
                    <a:p>
                      <a:pPr algn="r" rtl="0" fontAlgn="base"/>
                      <a:r>
                        <a:rPr lang="en-US" sz="1200" b="0">
                          <a:solidFill>
                            <a:srgbClr val="000000"/>
                          </a:solidFill>
                          <a:effectLst/>
                        </a:rPr>
                        <a:t>4.20 </a:t>
                      </a:r>
                      <a:endParaRPr lang="en-US" sz="1200" b="0" i="0">
                        <a:effectLst/>
                      </a:endParaRPr>
                    </a:p>
                  </a:txBody>
                  <a:tcPr anchor="ctr"/>
                </a:tc>
                <a:tc>
                  <a:txBody>
                    <a:bodyPr/>
                    <a:lstStyle/>
                    <a:p>
                      <a:pPr algn="r" rtl="0" fontAlgn="base"/>
                      <a:r>
                        <a:rPr lang="en-US" sz="1200" b="0">
                          <a:solidFill>
                            <a:srgbClr val="000000"/>
                          </a:solidFill>
                          <a:effectLst/>
                        </a:rPr>
                        <a:t>54.31 </a:t>
                      </a:r>
                      <a:endParaRPr lang="en-US" sz="1200" b="0" i="0">
                        <a:effectLst/>
                      </a:endParaRPr>
                    </a:p>
                  </a:txBody>
                  <a:tcPr anchor="ctr"/>
                </a:tc>
                <a:tc>
                  <a:txBody>
                    <a:bodyPr/>
                    <a:lstStyle/>
                    <a:p>
                      <a:pPr algn="r" rtl="0" fontAlgn="base"/>
                      <a:r>
                        <a:rPr lang="en-US" sz="1200" b="0">
                          <a:solidFill>
                            <a:srgbClr val="000000"/>
                          </a:solidFill>
                          <a:effectLst/>
                        </a:rPr>
                        <a:t>58.27 </a:t>
                      </a:r>
                      <a:endParaRPr lang="en-US" sz="1200" b="0" i="0">
                        <a:effectLst/>
                      </a:endParaRPr>
                    </a:p>
                  </a:txBody>
                  <a:tcPr anchor="ctr"/>
                </a:tc>
                <a:tc>
                  <a:txBody>
                    <a:bodyPr/>
                    <a:lstStyle/>
                    <a:p>
                      <a:pPr algn="r" rtl="0" fontAlgn="base"/>
                      <a:r>
                        <a:rPr lang="en-US" sz="1200" b="0">
                          <a:solidFill>
                            <a:srgbClr val="000000"/>
                          </a:solidFill>
                          <a:effectLst/>
                        </a:rPr>
                        <a:t>65.62 </a:t>
                      </a:r>
                      <a:endParaRPr lang="en-US" sz="1200" b="0" i="0">
                        <a:effectLst/>
                      </a:endParaRPr>
                    </a:p>
                  </a:txBody>
                  <a:tcPr anchor="ctr"/>
                </a:tc>
                <a:tc>
                  <a:txBody>
                    <a:bodyPr/>
                    <a:lstStyle/>
                    <a:p>
                      <a:pPr algn="r" rtl="0" fontAlgn="base"/>
                      <a:r>
                        <a:rPr lang="en-US" sz="1200" b="0">
                          <a:solidFill>
                            <a:srgbClr val="000000"/>
                          </a:solidFill>
                          <a:effectLst/>
                        </a:rPr>
                        <a:t>68.41 </a:t>
                      </a:r>
                      <a:endParaRPr lang="en-US" sz="1200" b="0" i="0">
                        <a:effectLst/>
                      </a:endParaRPr>
                    </a:p>
                  </a:txBody>
                  <a:tcPr anchor="ctr"/>
                </a:tc>
                <a:extLst>
                  <a:ext uri="{0D108BD9-81ED-4DB2-BD59-A6C34878D82A}">
                    <a16:rowId xmlns:a16="http://schemas.microsoft.com/office/drawing/2014/main" val="1970283521"/>
                  </a:ext>
                </a:extLst>
              </a:tr>
              <a:tr h="273664">
                <a:tc>
                  <a:txBody>
                    <a:bodyPr/>
                    <a:lstStyle/>
                    <a:p>
                      <a:pPr algn="l" rtl="0" fontAlgn="base"/>
                      <a:r>
                        <a:rPr lang="en-US" sz="1200" b="0">
                          <a:solidFill>
                            <a:srgbClr val="000000"/>
                          </a:solidFill>
                          <a:effectLst/>
                        </a:rPr>
                        <a:t>Septile 3  </a:t>
                      </a:r>
                      <a:endParaRPr lang="en-US" sz="1200" b="0" i="0">
                        <a:effectLst/>
                      </a:endParaRPr>
                    </a:p>
                  </a:txBody>
                  <a:tcPr/>
                </a:tc>
                <a:tc>
                  <a:txBody>
                    <a:bodyPr/>
                    <a:lstStyle/>
                    <a:p>
                      <a:pPr algn="r" rtl="0" fontAlgn="base"/>
                      <a:r>
                        <a:rPr lang="en-US" sz="1200" b="0">
                          <a:solidFill>
                            <a:srgbClr val="000000"/>
                          </a:solidFill>
                          <a:effectLst/>
                        </a:rPr>
                        <a:t>72.47 </a:t>
                      </a:r>
                      <a:endParaRPr lang="en-US" sz="1200" b="0" i="0">
                        <a:effectLst/>
                      </a:endParaRPr>
                    </a:p>
                  </a:txBody>
                  <a:tcPr anchor="ctr"/>
                </a:tc>
                <a:tc>
                  <a:txBody>
                    <a:bodyPr/>
                    <a:lstStyle/>
                    <a:p>
                      <a:pPr algn="r" rtl="0" fontAlgn="base"/>
                      <a:r>
                        <a:rPr lang="en-US" sz="1200" b="0">
                          <a:solidFill>
                            <a:srgbClr val="000000"/>
                          </a:solidFill>
                          <a:effectLst/>
                        </a:rPr>
                        <a:t>72.50 </a:t>
                      </a:r>
                      <a:endParaRPr lang="en-US" sz="1200" b="0" i="0">
                        <a:effectLst/>
                      </a:endParaRPr>
                    </a:p>
                  </a:txBody>
                  <a:tcPr anchor="ctr"/>
                </a:tc>
                <a:tc>
                  <a:txBody>
                    <a:bodyPr/>
                    <a:lstStyle/>
                    <a:p>
                      <a:pPr algn="r" rtl="0" fontAlgn="base"/>
                      <a:r>
                        <a:rPr lang="en-US" sz="1200" b="0">
                          <a:solidFill>
                            <a:srgbClr val="000000"/>
                          </a:solidFill>
                          <a:effectLst/>
                        </a:rPr>
                        <a:t>2.31 </a:t>
                      </a:r>
                      <a:endParaRPr lang="en-US" sz="1200" b="0" i="0">
                        <a:effectLst/>
                      </a:endParaRPr>
                    </a:p>
                  </a:txBody>
                  <a:tcPr anchor="ctr"/>
                </a:tc>
                <a:tc>
                  <a:txBody>
                    <a:bodyPr/>
                    <a:lstStyle/>
                    <a:p>
                      <a:pPr algn="r" rtl="0" fontAlgn="base"/>
                      <a:r>
                        <a:rPr lang="en-US" sz="1200" b="0">
                          <a:solidFill>
                            <a:srgbClr val="000000"/>
                          </a:solidFill>
                          <a:effectLst/>
                        </a:rPr>
                        <a:t>68.42 </a:t>
                      </a:r>
                      <a:endParaRPr lang="en-US" sz="1200" b="0" i="0">
                        <a:effectLst/>
                      </a:endParaRPr>
                    </a:p>
                  </a:txBody>
                  <a:tcPr anchor="ctr"/>
                </a:tc>
                <a:tc>
                  <a:txBody>
                    <a:bodyPr/>
                    <a:lstStyle/>
                    <a:p>
                      <a:pPr algn="r" rtl="0" fontAlgn="base"/>
                      <a:r>
                        <a:rPr lang="en-US" sz="1200" b="0">
                          <a:solidFill>
                            <a:srgbClr val="000000"/>
                          </a:solidFill>
                          <a:effectLst/>
                        </a:rPr>
                        <a:t>70.47 </a:t>
                      </a:r>
                      <a:endParaRPr lang="en-US" sz="1200" b="0" i="0">
                        <a:effectLst/>
                      </a:endParaRPr>
                    </a:p>
                  </a:txBody>
                  <a:tcPr anchor="ctr"/>
                </a:tc>
                <a:tc>
                  <a:txBody>
                    <a:bodyPr/>
                    <a:lstStyle/>
                    <a:p>
                      <a:pPr algn="r" rtl="0" fontAlgn="base"/>
                      <a:r>
                        <a:rPr lang="en-US" sz="1200" b="0">
                          <a:solidFill>
                            <a:srgbClr val="000000"/>
                          </a:solidFill>
                          <a:effectLst/>
                        </a:rPr>
                        <a:t>74.48 </a:t>
                      </a:r>
                      <a:endParaRPr lang="en-US" sz="1200" b="0" i="0">
                        <a:effectLst/>
                      </a:endParaRPr>
                    </a:p>
                  </a:txBody>
                  <a:tcPr anchor="ctr"/>
                </a:tc>
                <a:tc>
                  <a:txBody>
                    <a:bodyPr/>
                    <a:lstStyle/>
                    <a:p>
                      <a:pPr algn="r" rtl="0" fontAlgn="base"/>
                      <a:r>
                        <a:rPr lang="en-US" sz="1200" b="0">
                          <a:solidFill>
                            <a:srgbClr val="000000"/>
                          </a:solidFill>
                          <a:effectLst/>
                        </a:rPr>
                        <a:t>76.32 </a:t>
                      </a:r>
                      <a:endParaRPr lang="en-US" sz="1200" b="0" i="0">
                        <a:effectLst/>
                      </a:endParaRPr>
                    </a:p>
                  </a:txBody>
                  <a:tcPr anchor="ctr"/>
                </a:tc>
                <a:extLst>
                  <a:ext uri="{0D108BD9-81ED-4DB2-BD59-A6C34878D82A}">
                    <a16:rowId xmlns:a16="http://schemas.microsoft.com/office/drawing/2014/main" val="1600664347"/>
                  </a:ext>
                </a:extLst>
              </a:tr>
              <a:tr h="273664">
                <a:tc>
                  <a:txBody>
                    <a:bodyPr/>
                    <a:lstStyle/>
                    <a:p>
                      <a:pPr algn="l" rtl="0" fontAlgn="base"/>
                      <a:r>
                        <a:rPr lang="en-US" sz="1200" b="0">
                          <a:solidFill>
                            <a:srgbClr val="000000"/>
                          </a:solidFill>
                          <a:effectLst/>
                        </a:rPr>
                        <a:t>Septile 4  </a:t>
                      </a:r>
                      <a:endParaRPr lang="en-US" sz="1200" b="0" i="0">
                        <a:effectLst/>
                      </a:endParaRPr>
                    </a:p>
                  </a:txBody>
                  <a:tcPr/>
                </a:tc>
                <a:tc>
                  <a:txBody>
                    <a:bodyPr/>
                    <a:lstStyle/>
                    <a:p>
                      <a:pPr algn="r" rtl="0" fontAlgn="base"/>
                      <a:r>
                        <a:rPr lang="en-US" sz="1200" b="0">
                          <a:solidFill>
                            <a:srgbClr val="000000"/>
                          </a:solidFill>
                          <a:effectLst/>
                        </a:rPr>
                        <a:t>79.35 </a:t>
                      </a:r>
                      <a:endParaRPr lang="en-US" sz="1200" b="0" i="0">
                        <a:effectLst/>
                      </a:endParaRPr>
                    </a:p>
                  </a:txBody>
                  <a:tcPr anchor="ctr"/>
                </a:tc>
                <a:tc>
                  <a:txBody>
                    <a:bodyPr/>
                    <a:lstStyle/>
                    <a:p>
                      <a:pPr algn="r" rtl="0" fontAlgn="base"/>
                      <a:r>
                        <a:rPr lang="en-US" sz="1200" b="0">
                          <a:solidFill>
                            <a:srgbClr val="000000"/>
                          </a:solidFill>
                          <a:effectLst/>
                        </a:rPr>
                        <a:t>79.23 </a:t>
                      </a:r>
                      <a:endParaRPr lang="en-US" sz="1200" b="0" i="0">
                        <a:effectLst/>
                      </a:endParaRPr>
                    </a:p>
                  </a:txBody>
                  <a:tcPr anchor="ctr"/>
                </a:tc>
                <a:tc>
                  <a:txBody>
                    <a:bodyPr/>
                    <a:lstStyle/>
                    <a:p>
                      <a:pPr algn="r" rtl="0" fontAlgn="base"/>
                      <a:r>
                        <a:rPr lang="en-US" sz="1200" b="0">
                          <a:solidFill>
                            <a:srgbClr val="000000"/>
                          </a:solidFill>
                          <a:effectLst/>
                        </a:rPr>
                        <a:t>1.64 </a:t>
                      </a:r>
                      <a:endParaRPr lang="en-US" sz="1200" b="0" i="0">
                        <a:effectLst/>
                      </a:endParaRPr>
                    </a:p>
                  </a:txBody>
                  <a:tcPr anchor="ctr"/>
                </a:tc>
                <a:tc>
                  <a:txBody>
                    <a:bodyPr/>
                    <a:lstStyle/>
                    <a:p>
                      <a:pPr algn="r" rtl="0" fontAlgn="base"/>
                      <a:r>
                        <a:rPr lang="en-US" sz="1200" b="0">
                          <a:solidFill>
                            <a:srgbClr val="000000"/>
                          </a:solidFill>
                          <a:effectLst/>
                        </a:rPr>
                        <a:t>76.32 </a:t>
                      </a:r>
                      <a:endParaRPr lang="en-US" sz="1200" b="0" i="0">
                        <a:effectLst/>
                      </a:endParaRPr>
                    </a:p>
                  </a:txBody>
                  <a:tcPr anchor="ctr"/>
                </a:tc>
                <a:tc>
                  <a:txBody>
                    <a:bodyPr/>
                    <a:lstStyle/>
                    <a:p>
                      <a:pPr algn="r" rtl="0" fontAlgn="base"/>
                      <a:r>
                        <a:rPr lang="en-US" sz="1200" b="0">
                          <a:solidFill>
                            <a:srgbClr val="000000"/>
                          </a:solidFill>
                          <a:effectLst/>
                        </a:rPr>
                        <a:t>77.78 </a:t>
                      </a:r>
                      <a:endParaRPr lang="en-US" sz="1200" b="0" i="0">
                        <a:effectLst/>
                      </a:endParaRPr>
                    </a:p>
                  </a:txBody>
                  <a:tcPr anchor="ctr"/>
                </a:tc>
                <a:tc>
                  <a:txBody>
                    <a:bodyPr/>
                    <a:lstStyle/>
                    <a:p>
                      <a:pPr algn="r" rtl="0" fontAlgn="base"/>
                      <a:r>
                        <a:rPr lang="en-US" sz="1200" b="0">
                          <a:solidFill>
                            <a:srgbClr val="000000"/>
                          </a:solidFill>
                          <a:effectLst/>
                        </a:rPr>
                        <a:t>80.50 </a:t>
                      </a:r>
                      <a:endParaRPr lang="en-US" sz="1200" b="0" i="0">
                        <a:effectLst/>
                      </a:endParaRPr>
                    </a:p>
                  </a:txBody>
                  <a:tcPr anchor="ctr"/>
                </a:tc>
                <a:tc>
                  <a:txBody>
                    <a:bodyPr/>
                    <a:lstStyle/>
                    <a:p>
                      <a:pPr algn="r" rtl="0" fontAlgn="base"/>
                      <a:r>
                        <a:rPr lang="en-US" sz="1200" b="0">
                          <a:solidFill>
                            <a:srgbClr val="000000"/>
                          </a:solidFill>
                          <a:effectLst/>
                        </a:rPr>
                        <a:t>82.12 </a:t>
                      </a:r>
                      <a:endParaRPr lang="en-US" sz="1200" b="0" i="0">
                        <a:effectLst/>
                      </a:endParaRPr>
                    </a:p>
                  </a:txBody>
                  <a:tcPr anchor="ctr"/>
                </a:tc>
                <a:extLst>
                  <a:ext uri="{0D108BD9-81ED-4DB2-BD59-A6C34878D82A}">
                    <a16:rowId xmlns:a16="http://schemas.microsoft.com/office/drawing/2014/main" val="833695333"/>
                  </a:ext>
                </a:extLst>
              </a:tr>
              <a:tr h="273664">
                <a:tc>
                  <a:txBody>
                    <a:bodyPr/>
                    <a:lstStyle/>
                    <a:p>
                      <a:pPr algn="l" rtl="0" fontAlgn="base"/>
                      <a:r>
                        <a:rPr lang="en-US" sz="1200" b="0">
                          <a:solidFill>
                            <a:srgbClr val="000000"/>
                          </a:solidFill>
                          <a:effectLst/>
                        </a:rPr>
                        <a:t>Septile 5  </a:t>
                      </a:r>
                      <a:endParaRPr lang="en-US" sz="1200" b="0" i="0">
                        <a:effectLst/>
                      </a:endParaRPr>
                    </a:p>
                  </a:txBody>
                  <a:tcPr/>
                </a:tc>
                <a:tc>
                  <a:txBody>
                    <a:bodyPr/>
                    <a:lstStyle/>
                    <a:p>
                      <a:pPr algn="r" rtl="0" fontAlgn="base"/>
                      <a:r>
                        <a:rPr lang="en-US" sz="1200" b="0">
                          <a:solidFill>
                            <a:srgbClr val="000000"/>
                          </a:solidFill>
                          <a:effectLst/>
                        </a:rPr>
                        <a:t>84.50 </a:t>
                      </a:r>
                      <a:endParaRPr lang="en-US" sz="1200" b="0" i="0">
                        <a:effectLst/>
                      </a:endParaRPr>
                    </a:p>
                  </a:txBody>
                  <a:tcPr anchor="ctr"/>
                </a:tc>
                <a:tc>
                  <a:txBody>
                    <a:bodyPr/>
                    <a:lstStyle/>
                    <a:p>
                      <a:pPr algn="r" rtl="0" fontAlgn="base"/>
                      <a:r>
                        <a:rPr lang="en-US" sz="1200" b="0">
                          <a:solidFill>
                            <a:srgbClr val="000000"/>
                          </a:solidFill>
                          <a:effectLst/>
                        </a:rPr>
                        <a:t>84.53 </a:t>
                      </a:r>
                      <a:endParaRPr lang="en-US" sz="1200" b="0" i="0">
                        <a:effectLst/>
                      </a:endParaRPr>
                    </a:p>
                  </a:txBody>
                  <a:tcPr anchor="ctr"/>
                </a:tc>
                <a:tc>
                  <a:txBody>
                    <a:bodyPr/>
                    <a:lstStyle/>
                    <a:p>
                      <a:pPr algn="r" rtl="0" fontAlgn="base"/>
                      <a:r>
                        <a:rPr lang="en-US" sz="1200" b="0">
                          <a:solidFill>
                            <a:srgbClr val="000000"/>
                          </a:solidFill>
                          <a:effectLst/>
                        </a:rPr>
                        <a:t>1.37 </a:t>
                      </a:r>
                      <a:endParaRPr lang="en-US" sz="1200" b="0" i="0">
                        <a:effectLst/>
                      </a:endParaRPr>
                    </a:p>
                  </a:txBody>
                  <a:tcPr anchor="ctr"/>
                </a:tc>
                <a:tc>
                  <a:txBody>
                    <a:bodyPr/>
                    <a:lstStyle/>
                    <a:p>
                      <a:pPr algn="r" rtl="0" fontAlgn="base"/>
                      <a:r>
                        <a:rPr lang="en-US" sz="1200" b="0">
                          <a:solidFill>
                            <a:srgbClr val="000000"/>
                          </a:solidFill>
                          <a:effectLst/>
                        </a:rPr>
                        <a:t>82.12 </a:t>
                      </a:r>
                      <a:endParaRPr lang="en-US" sz="1200" b="0" i="0">
                        <a:effectLst/>
                      </a:endParaRPr>
                    </a:p>
                  </a:txBody>
                  <a:tcPr anchor="ctr"/>
                </a:tc>
                <a:tc>
                  <a:txBody>
                    <a:bodyPr/>
                    <a:lstStyle/>
                    <a:p>
                      <a:pPr algn="r" rtl="0" fontAlgn="base"/>
                      <a:r>
                        <a:rPr lang="en-US" sz="1200" b="0">
                          <a:solidFill>
                            <a:srgbClr val="000000"/>
                          </a:solidFill>
                          <a:effectLst/>
                        </a:rPr>
                        <a:t>83.40 </a:t>
                      </a:r>
                      <a:endParaRPr lang="en-US" sz="1200" b="0" i="0">
                        <a:effectLst/>
                      </a:endParaRPr>
                    </a:p>
                  </a:txBody>
                  <a:tcPr anchor="ctr"/>
                </a:tc>
                <a:tc>
                  <a:txBody>
                    <a:bodyPr/>
                    <a:lstStyle/>
                    <a:p>
                      <a:pPr algn="r" rtl="0" fontAlgn="base"/>
                      <a:r>
                        <a:rPr lang="en-US" sz="1200" b="0">
                          <a:solidFill>
                            <a:srgbClr val="000000"/>
                          </a:solidFill>
                          <a:effectLst/>
                        </a:rPr>
                        <a:t>84.57 </a:t>
                      </a:r>
                      <a:endParaRPr lang="en-US" sz="1200" b="0" i="0">
                        <a:effectLst/>
                      </a:endParaRPr>
                    </a:p>
                  </a:txBody>
                  <a:tcPr anchor="ctr"/>
                </a:tc>
                <a:tc>
                  <a:txBody>
                    <a:bodyPr/>
                    <a:lstStyle/>
                    <a:p>
                      <a:pPr algn="r" rtl="0" fontAlgn="base"/>
                      <a:r>
                        <a:rPr lang="en-US" sz="1200" b="0">
                          <a:solidFill>
                            <a:srgbClr val="000000"/>
                          </a:solidFill>
                          <a:effectLst/>
                        </a:rPr>
                        <a:t>86.73 </a:t>
                      </a:r>
                      <a:endParaRPr lang="en-US" sz="1200" b="0" i="0">
                        <a:effectLst/>
                      </a:endParaRPr>
                    </a:p>
                  </a:txBody>
                  <a:tcPr anchor="ctr"/>
                </a:tc>
                <a:extLst>
                  <a:ext uri="{0D108BD9-81ED-4DB2-BD59-A6C34878D82A}">
                    <a16:rowId xmlns:a16="http://schemas.microsoft.com/office/drawing/2014/main" val="169650623"/>
                  </a:ext>
                </a:extLst>
              </a:tr>
              <a:tr h="273664">
                <a:tc>
                  <a:txBody>
                    <a:bodyPr/>
                    <a:lstStyle/>
                    <a:p>
                      <a:pPr algn="l" rtl="0" fontAlgn="base"/>
                      <a:r>
                        <a:rPr lang="en-US" sz="1200" b="0">
                          <a:solidFill>
                            <a:srgbClr val="000000"/>
                          </a:solidFill>
                          <a:effectLst/>
                        </a:rPr>
                        <a:t>Septile 6  </a:t>
                      </a:r>
                      <a:endParaRPr lang="en-US" sz="1200" b="0" i="0">
                        <a:effectLst/>
                      </a:endParaRPr>
                    </a:p>
                  </a:txBody>
                  <a:tcPr/>
                </a:tc>
                <a:tc>
                  <a:txBody>
                    <a:bodyPr/>
                    <a:lstStyle/>
                    <a:p>
                      <a:pPr algn="r" rtl="0" fontAlgn="base"/>
                      <a:r>
                        <a:rPr lang="en-US" sz="1200" b="0">
                          <a:solidFill>
                            <a:srgbClr val="000000"/>
                          </a:solidFill>
                          <a:effectLst/>
                        </a:rPr>
                        <a:t>88.85 </a:t>
                      </a:r>
                      <a:endParaRPr lang="en-US" sz="1200" b="0" i="0">
                        <a:effectLst/>
                      </a:endParaRPr>
                    </a:p>
                  </a:txBody>
                  <a:tcPr anchor="ctr"/>
                </a:tc>
                <a:tc>
                  <a:txBody>
                    <a:bodyPr/>
                    <a:lstStyle/>
                    <a:p>
                      <a:pPr algn="r" rtl="0" fontAlgn="base"/>
                      <a:r>
                        <a:rPr lang="en-US" sz="1200" b="0">
                          <a:solidFill>
                            <a:srgbClr val="000000"/>
                          </a:solidFill>
                          <a:effectLst/>
                        </a:rPr>
                        <a:t>88.90 </a:t>
                      </a:r>
                      <a:endParaRPr lang="en-US" sz="1200" b="0" i="0">
                        <a:effectLst/>
                      </a:endParaRPr>
                    </a:p>
                  </a:txBody>
                  <a:tcPr anchor="ctr"/>
                </a:tc>
                <a:tc>
                  <a:txBody>
                    <a:bodyPr/>
                    <a:lstStyle/>
                    <a:p>
                      <a:pPr algn="r" rtl="0" fontAlgn="base"/>
                      <a:r>
                        <a:rPr lang="en-US" sz="1200" b="0">
                          <a:solidFill>
                            <a:srgbClr val="000000"/>
                          </a:solidFill>
                          <a:effectLst/>
                        </a:rPr>
                        <a:t>1.26 </a:t>
                      </a:r>
                      <a:endParaRPr lang="en-US" sz="1200" b="0" i="0">
                        <a:effectLst/>
                      </a:endParaRPr>
                    </a:p>
                  </a:txBody>
                  <a:tcPr anchor="ctr"/>
                </a:tc>
                <a:tc>
                  <a:txBody>
                    <a:bodyPr/>
                    <a:lstStyle/>
                    <a:p>
                      <a:pPr algn="r" rtl="0" fontAlgn="base"/>
                      <a:r>
                        <a:rPr lang="en-US" sz="1200" b="0">
                          <a:solidFill>
                            <a:srgbClr val="000000"/>
                          </a:solidFill>
                          <a:effectLst/>
                        </a:rPr>
                        <a:t>86.73 </a:t>
                      </a:r>
                      <a:endParaRPr lang="en-US" sz="1200" b="0" i="0">
                        <a:effectLst/>
                      </a:endParaRPr>
                    </a:p>
                  </a:txBody>
                  <a:tcPr anchor="ctr"/>
                </a:tc>
                <a:tc>
                  <a:txBody>
                    <a:bodyPr/>
                    <a:lstStyle/>
                    <a:p>
                      <a:pPr algn="r" rtl="0" fontAlgn="base"/>
                      <a:r>
                        <a:rPr lang="en-US" sz="1200" b="0">
                          <a:solidFill>
                            <a:srgbClr val="000000"/>
                          </a:solidFill>
                          <a:effectLst/>
                        </a:rPr>
                        <a:t>87.83 </a:t>
                      </a:r>
                      <a:endParaRPr lang="en-US" sz="1200" b="0" i="0">
                        <a:effectLst/>
                      </a:endParaRPr>
                    </a:p>
                  </a:txBody>
                  <a:tcPr anchor="ctr"/>
                </a:tc>
                <a:tc>
                  <a:txBody>
                    <a:bodyPr/>
                    <a:lstStyle/>
                    <a:p>
                      <a:pPr algn="r" rtl="0" fontAlgn="base"/>
                      <a:r>
                        <a:rPr lang="en-US" sz="1200" b="0">
                          <a:solidFill>
                            <a:srgbClr val="000000"/>
                          </a:solidFill>
                          <a:effectLst/>
                        </a:rPr>
                        <a:t>89.92 </a:t>
                      </a:r>
                      <a:endParaRPr lang="en-US" sz="1200" b="0" i="0">
                        <a:effectLst/>
                      </a:endParaRPr>
                    </a:p>
                  </a:txBody>
                  <a:tcPr anchor="ctr"/>
                </a:tc>
                <a:tc>
                  <a:txBody>
                    <a:bodyPr/>
                    <a:lstStyle/>
                    <a:p>
                      <a:pPr algn="r" rtl="0" fontAlgn="base"/>
                      <a:r>
                        <a:rPr lang="en-US" sz="1200" b="0">
                          <a:solidFill>
                            <a:srgbClr val="000000"/>
                          </a:solidFill>
                          <a:effectLst/>
                        </a:rPr>
                        <a:t>91.09 </a:t>
                      </a:r>
                      <a:endParaRPr lang="en-US" sz="1200" b="0" i="0">
                        <a:effectLst/>
                      </a:endParaRPr>
                    </a:p>
                  </a:txBody>
                  <a:tcPr anchor="ctr"/>
                </a:tc>
                <a:extLst>
                  <a:ext uri="{0D108BD9-81ED-4DB2-BD59-A6C34878D82A}">
                    <a16:rowId xmlns:a16="http://schemas.microsoft.com/office/drawing/2014/main" val="2466114403"/>
                  </a:ext>
                </a:extLst>
              </a:tr>
              <a:tr h="444704">
                <a:tc>
                  <a:txBody>
                    <a:bodyPr/>
                    <a:lstStyle/>
                    <a:p>
                      <a:pPr algn="l" rtl="0" fontAlgn="base"/>
                      <a:r>
                        <a:rPr lang="en-US" sz="1200" b="0">
                          <a:solidFill>
                            <a:srgbClr val="000000"/>
                          </a:solidFill>
                          <a:effectLst/>
                        </a:rPr>
                        <a:t>Septile 7 </a:t>
                      </a:r>
                      <a:endParaRPr lang="en-US" sz="1200" b="0">
                        <a:effectLst/>
                      </a:endParaRPr>
                    </a:p>
                    <a:p>
                      <a:pPr algn="l" rtl="0" fontAlgn="base"/>
                      <a:r>
                        <a:rPr lang="en-US" sz="1200" b="0">
                          <a:solidFill>
                            <a:srgbClr val="000000"/>
                          </a:solidFill>
                          <a:effectLst/>
                        </a:rPr>
                        <a:t> </a:t>
                      </a:r>
                      <a:endParaRPr lang="en-US" sz="1200" b="0" i="0">
                        <a:effectLst/>
                      </a:endParaRPr>
                    </a:p>
                  </a:txBody>
                  <a:tcPr/>
                </a:tc>
                <a:tc>
                  <a:txBody>
                    <a:bodyPr/>
                    <a:lstStyle/>
                    <a:p>
                      <a:pPr algn="r" rtl="0" fontAlgn="base"/>
                      <a:r>
                        <a:rPr lang="en-US" sz="1200" b="0" dirty="0">
                          <a:solidFill>
                            <a:srgbClr val="000000"/>
                          </a:solidFill>
                          <a:effectLst/>
                        </a:rPr>
                        <a:t>93.68 </a:t>
                      </a:r>
                      <a:endParaRPr lang="en-US" sz="1200" b="0" i="0" dirty="0">
                        <a:effectLst/>
                      </a:endParaRPr>
                    </a:p>
                  </a:txBody>
                  <a:tcPr anchor="ctr"/>
                </a:tc>
                <a:tc>
                  <a:txBody>
                    <a:bodyPr/>
                    <a:lstStyle/>
                    <a:p>
                      <a:pPr algn="r" rtl="0" fontAlgn="base"/>
                      <a:r>
                        <a:rPr lang="en-US" sz="1200" b="0" dirty="0">
                          <a:solidFill>
                            <a:srgbClr val="000000"/>
                          </a:solidFill>
                          <a:effectLst/>
                        </a:rPr>
                        <a:t>94.10 </a:t>
                      </a:r>
                      <a:endParaRPr lang="en-US" sz="1200" b="0" i="0" dirty="0">
                        <a:effectLst/>
                      </a:endParaRPr>
                    </a:p>
                  </a:txBody>
                  <a:tcPr anchor="ctr"/>
                </a:tc>
                <a:tc>
                  <a:txBody>
                    <a:bodyPr/>
                    <a:lstStyle/>
                    <a:p>
                      <a:pPr algn="r" rtl="0" fontAlgn="base"/>
                      <a:r>
                        <a:rPr lang="en-US" sz="1200" b="0">
                          <a:solidFill>
                            <a:srgbClr val="000000"/>
                          </a:solidFill>
                          <a:effectLst/>
                        </a:rPr>
                        <a:t>2.10 </a:t>
                      </a:r>
                      <a:endParaRPr lang="en-US" sz="1200" b="0" i="0">
                        <a:effectLst/>
                      </a:endParaRPr>
                    </a:p>
                  </a:txBody>
                  <a:tcPr anchor="ctr"/>
                </a:tc>
                <a:tc>
                  <a:txBody>
                    <a:bodyPr/>
                    <a:lstStyle/>
                    <a:p>
                      <a:pPr algn="r" rtl="0" fontAlgn="base"/>
                      <a:r>
                        <a:rPr lang="en-US" sz="1200" b="0">
                          <a:solidFill>
                            <a:srgbClr val="000000"/>
                          </a:solidFill>
                          <a:effectLst/>
                        </a:rPr>
                        <a:t>91.1 </a:t>
                      </a:r>
                      <a:endParaRPr lang="en-US" sz="1200" b="0" i="0">
                        <a:effectLst/>
                      </a:endParaRPr>
                    </a:p>
                  </a:txBody>
                  <a:tcPr anchor="ctr"/>
                </a:tc>
                <a:tc>
                  <a:txBody>
                    <a:bodyPr/>
                    <a:lstStyle/>
                    <a:p>
                      <a:pPr algn="r" rtl="0" fontAlgn="base"/>
                      <a:r>
                        <a:rPr lang="en-US" sz="1200" b="0">
                          <a:solidFill>
                            <a:srgbClr val="000000"/>
                          </a:solidFill>
                          <a:effectLst/>
                        </a:rPr>
                        <a:t>92.34 </a:t>
                      </a:r>
                      <a:endParaRPr lang="en-US" sz="1200" b="0" i="0">
                        <a:effectLst/>
                      </a:endParaRPr>
                    </a:p>
                  </a:txBody>
                  <a:tcPr anchor="ctr"/>
                </a:tc>
                <a:tc>
                  <a:txBody>
                    <a:bodyPr/>
                    <a:lstStyle/>
                    <a:p>
                      <a:pPr algn="r" rtl="0" fontAlgn="base"/>
                      <a:r>
                        <a:rPr lang="en-US" sz="1200" b="0">
                          <a:solidFill>
                            <a:srgbClr val="000000"/>
                          </a:solidFill>
                          <a:effectLst/>
                        </a:rPr>
                        <a:t>95.56 </a:t>
                      </a:r>
                      <a:endParaRPr lang="en-US" sz="1200" b="0" i="0">
                        <a:effectLst/>
                      </a:endParaRPr>
                    </a:p>
                  </a:txBody>
                  <a:tcPr anchor="ctr"/>
                </a:tc>
                <a:tc>
                  <a:txBody>
                    <a:bodyPr/>
                    <a:lstStyle/>
                    <a:p>
                      <a:pPr algn="r" rtl="0" fontAlgn="base"/>
                      <a:r>
                        <a:rPr lang="en-US" sz="1200" b="0" dirty="0">
                          <a:solidFill>
                            <a:srgbClr val="000000"/>
                          </a:solidFill>
                          <a:effectLst/>
                        </a:rPr>
                        <a:t>100 </a:t>
                      </a:r>
                      <a:endParaRPr lang="en-US" sz="1200" b="0" i="0" dirty="0">
                        <a:effectLst/>
                      </a:endParaRPr>
                    </a:p>
                  </a:txBody>
                  <a:tcPr anchor="ctr"/>
                </a:tc>
                <a:extLst>
                  <a:ext uri="{0D108BD9-81ED-4DB2-BD59-A6C34878D82A}">
                    <a16:rowId xmlns:a16="http://schemas.microsoft.com/office/drawing/2014/main" val="1364536382"/>
                  </a:ext>
                </a:extLst>
              </a:tr>
            </a:tbl>
          </a:graphicData>
        </a:graphic>
      </p:graphicFrame>
      <p:sp>
        <p:nvSpPr>
          <p:cNvPr id="7" name="TextBox 6">
            <a:extLst>
              <a:ext uri="{FF2B5EF4-FFF2-40B4-BE49-F238E27FC236}">
                <a16:creationId xmlns:a16="http://schemas.microsoft.com/office/drawing/2014/main" id="{45EDD043-249A-4049-84F3-19F85C059CDB}"/>
              </a:ext>
            </a:extLst>
          </p:cNvPr>
          <p:cNvSpPr txBox="1"/>
          <p:nvPr/>
        </p:nvSpPr>
        <p:spPr>
          <a:xfrm>
            <a:off x="546139" y="965915"/>
            <a:ext cx="7399256" cy="461665"/>
          </a:xfrm>
          <a:prstGeom prst="rect">
            <a:avLst/>
          </a:prstGeom>
          <a:noFill/>
        </p:spPr>
        <p:txBody>
          <a:bodyPr wrap="square" rtlCol="0">
            <a:spAutoFit/>
          </a:bodyPr>
          <a:lstStyle/>
          <a:p>
            <a:r>
              <a:rPr lang="en-US" sz="1200" dirty="0"/>
              <a:t>Table 1. Summary of Ohio Children’s Opportunity Index scores and domains </a:t>
            </a:r>
            <a:r>
              <a:rPr lang="en-US" dirty="0"/>
              <a:t> </a:t>
            </a:r>
          </a:p>
        </p:txBody>
      </p:sp>
      <p:sp>
        <p:nvSpPr>
          <p:cNvPr id="8" name="Rectangle 7">
            <a:extLst>
              <a:ext uri="{FF2B5EF4-FFF2-40B4-BE49-F238E27FC236}">
                <a16:creationId xmlns:a16="http://schemas.microsoft.com/office/drawing/2014/main" id="{84A0B8BE-BC2E-C641-9049-96CF2EA7B7DE}"/>
              </a:ext>
            </a:extLst>
          </p:cNvPr>
          <p:cNvSpPr/>
          <p:nvPr/>
        </p:nvSpPr>
        <p:spPr>
          <a:xfrm>
            <a:off x="543109" y="4817806"/>
            <a:ext cx="6005384" cy="215444"/>
          </a:xfrm>
          <a:prstGeom prst="rect">
            <a:avLst/>
          </a:prstGeom>
        </p:spPr>
        <p:txBody>
          <a:bodyPr wrap="square">
            <a:spAutoFit/>
          </a:bodyPr>
          <a:lstStyle/>
          <a:p>
            <a:r>
              <a:rPr lang="en-US" sz="800" b="1" dirty="0">
                <a:solidFill>
                  <a:schemeClr val="bg1"/>
                </a:solidFill>
              </a:rPr>
              <a:t>2021 Clinical Informatics Conference  |   </a:t>
            </a:r>
            <a:r>
              <a:rPr lang="en-US" sz="800" b="1" dirty="0" err="1">
                <a:solidFill>
                  <a:schemeClr val="bg1"/>
                </a:solidFill>
              </a:rPr>
              <a:t>amia.org</a:t>
            </a:r>
            <a:endParaRPr lang="en-US" sz="800" b="1" dirty="0">
              <a:solidFill>
                <a:schemeClr val="bg1"/>
              </a:solidFill>
            </a:endParaRPr>
          </a:p>
        </p:txBody>
      </p:sp>
      <p:sp>
        <p:nvSpPr>
          <p:cNvPr id="3" name="Footer Placeholder 2">
            <a:extLst>
              <a:ext uri="{FF2B5EF4-FFF2-40B4-BE49-F238E27FC236}">
                <a16:creationId xmlns:a16="http://schemas.microsoft.com/office/drawing/2014/main" id="{F58EEDE0-F355-4F4B-B0C3-B7B0F20F4FE9}"/>
              </a:ext>
            </a:extLst>
          </p:cNvPr>
          <p:cNvSpPr>
            <a:spLocks noGrp="1"/>
          </p:cNvSpPr>
          <p:nvPr>
            <p:ph type="ftr" sz="quarter" idx="3"/>
          </p:nvPr>
        </p:nvSpPr>
        <p:spPr/>
        <p:txBody>
          <a:bodyPr/>
          <a:lstStyle/>
          <a:p>
            <a:r>
              <a:rPr lang="en-US"/>
              <a:t>2021 Clinical Informatics Conference  |   amia.org</a:t>
            </a:r>
            <a:endParaRPr lang="en-US" dirty="0"/>
          </a:p>
        </p:txBody>
      </p:sp>
    </p:spTree>
    <p:extLst>
      <p:ext uri="{BB962C8B-B14F-4D97-AF65-F5344CB8AC3E}">
        <p14:creationId xmlns:p14="http://schemas.microsoft.com/office/powerpoint/2010/main" val="3905986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D29AE-6C4B-BB46-A4DD-C23D1AB730E3}"/>
              </a:ext>
            </a:extLst>
          </p:cNvPr>
          <p:cNvSpPr>
            <a:spLocks noGrp="1"/>
          </p:cNvSpPr>
          <p:nvPr>
            <p:ph type="title"/>
          </p:nvPr>
        </p:nvSpPr>
        <p:spPr>
          <a:xfrm>
            <a:off x="547730" y="402548"/>
            <a:ext cx="6783946" cy="320088"/>
          </a:xfrm>
        </p:spPr>
        <p:txBody>
          <a:bodyPr/>
          <a:lstStyle/>
          <a:p>
            <a:r>
              <a:rPr lang="en-US" dirty="0"/>
              <a:t>OCOI scores on a choropleth map of Ohio</a:t>
            </a:r>
          </a:p>
        </p:txBody>
      </p:sp>
      <p:sp>
        <p:nvSpPr>
          <p:cNvPr id="4" name="Slide Number Placeholder 3">
            <a:extLst>
              <a:ext uri="{FF2B5EF4-FFF2-40B4-BE49-F238E27FC236}">
                <a16:creationId xmlns:a16="http://schemas.microsoft.com/office/drawing/2014/main" id="{9C295D5E-310D-4548-B5F5-535F458E9890}"/>
              </a:ext>
            </a:extLst>
          </p:cNvPr>
          <p:cNvSpPr>
            <a:spLocks noGrp="1"/>
          </p:cNvSpPr>
          <p:nvPr>
            <p:ph type="sldNum" sz="quarter" idx="4"/>
          </p:nvPr>
        </p:nvSpPr>
        <p:spPr/>
        <p:txBody>
          <a:bodyPr/>
          <a:lstStyle/>
          <a:p>
            <a:fld id="{42C32FFB-F9AE-46F0-A233-A2E628258990}" type="slidenum">
              <a:rPr lang="en-US" smtClean="0"/>
              <a:pPr/>
              <a:t>14</a:t>
            </a:fld>
            <a:endParaRPr lang="en-US" sz="1000"/>
          </a:p>
        </p:txBody>
      </p:sp>
      <p:pic>
        <p:nvPicPr>
          <p:cNvPr id="2050" name="Picture 2">
            <a:extLst>
              <a:ext uri="{FF2B5EF4-FFF2-40B4-BE49-F238E27FC236}">
                <a16:creationId xmlns:a16="http://schemas.microsoft.com/office/drawing/2014/main" id="{2DC04315-A83E-AB4B-A545-CC122AD91E26}"/>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1648930" y="963710"/>
            <a:ext cx="4771065" cy="37988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B56206D-B936-9740-AF96-8C5AAC24F3FC}"/>
              </a:ext>
            </a:extLst>
          </p:cNvPr>
          <p:cNvSpPr/>
          <p:nvPr/>
        </p:nvSpPr>
        <p:spPr>
          <a:xfrm>
            <a:off x="449324" y="4794564"/>
            <a:ext cx="4967415" cy="215444"/>
          </a:xfrm>
          <a:prstGeom prst="rect">
            <a:avLst/>
          </a:prstGeom>
        </p:spPr>
        <p:txBody>
          <a:bodyPr wrap="square">
            <a:spAutoFit/>
          </a:bodyPr>
          <a:lstStyle/>
          <a:p>
            <a:r>
              <a:rPr lang="en-US" sz="800" b="1" dirty="0">
                <a:solidFill>
                  <a:schemeClr val="bg1"/>
                </a:solidFill>
              </a:rPr>
              <a:t>2021 Clinical Informatics Conference  |   </a:t>
            </a:r>
            <a:r>
              <a:rPr lang="en-US" sz="800" b="1" dirty="0" err="1">
                <a:solidFill>
                  <a:schemeClr val="bg1"/>
                </a:solidFill>
              </a:rPr>
              <a:t>amia.org</a:t>
            </a:r>
            <a:endParaRPr lang="en-US" sz="800" b="1" dirty="0">
              <a:solidFill>
                <a:schemeClr val="bg1"/>
              </a:solidFill>
            </a:endParaRPr>
          </a:p>
        </p:txBody>
      </p:sp>
      <p:sp>
        <p:nvSpPr>
          <p:cNvPr id="5" name="Right Arrow 4">
            <a:extLst>
              <a:ext uri="{FF2B5EF4-FFF2-40B4-BE49-F238E27FC236}">
                <a16:creationId xmlns:a16="http://schemas.microsoft.com/office/drawing/2014/main" id="{A0DF3752-6CCE-7340-B828-F3CAA6DE4E7B}"/>
              </a:ext>
            </a:extLst>
          </p:cNvPr>
          <p:cNvSpPr/>
          <p:nvPr/>
        </p:nvSpPr>
        <p:spPr>
          <a:xfrm>
            <a:off x="1965773" y="3615908"/>
            <a:ext cx="425669" cy="45719"/>
          </a:xfrm>
          <a:prstGeom prs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9" name="Right Arrow 8">
            <a:extLst>
              <a:ext uri="{FF2B5EF4-FFF2-40B4-BE49-F238E27FC236}">
                <a16:creationId xmlns:a16="http://schemas.microsoft.com/office/drawing/2014/main" id="{CD812B33-88D2-4B42-AA29-F6780F797D5A}"/>
              </a:ext>
            </a:extLst>
          </p:cNvPr>
          <p:cNvSpPr/>
          <p:nvPr/>
        </p:nvSpPr>
        <p:spPr>
          <a:xfrm flipV="1">
            <a:off x="2550558" y="1478450"/>
            <a:ext cx="383117" cy="45719"/>
          </a:xfrm>
          <a:prstGeom prs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0" name="Right Arrow 9">
            <a:extLst>
              <a:ext uri="{FF2B5EF4-FFF2-40B4-BE49-F238E27FC236}">
                <a16:creationId xmlns:a16="http://schemas.microsoft.com/office/drawing/2014/main" id="{2BCFDD97-7C3C-4049-A981-E585112F7D91}"/>
              </a:ext>
            </a:extLst>
          </p:cNvPr>
          <p:cNvSpPr/>
          <p:nvPr/>
        </p:nvSpPr>
        <p:spPr>
          <a:xfrm>
            <a:off x="2933031" y="2969036"/>
            <a:ext cx="425669" cy="45719"/>
          </a:xfrm>
          <a:prstGeom prs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Right Arrow 10">
            <a:extLst>
              <a:ext uri="{FF2B5EF4-FFF2-40B4-BE49-F238E27FC236}">
                <a16:creationId xmlns:a16="http://schemas.microsoft.com/office/drawing/2014/main" id="{1B920CAB-6102-B74D-A9DB-EA46FF64C681}"/>
              </a:ext>
            </a:extLst>
          </p:cNvPr>
          <p:cNvSpPr/>
          <p:nvPr/>
        </p:nvSpPr>
        <p:spPr>
          <a:xfrm>
            <a:off x="3908171" y="1612689"/>
            <a:ext cx="425669" cy="76898"/>
          </a:xfrm>
          <a:prstGeom prs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8" name="TextBox 7">
            <a:extLst>
              <a:ext uri="{FF2B5EF4-FFF2-40B4-BE49-F238E27FC236}">
                <a16:creationId xmlns:a16="http://schemas.microsoft.com/office/drawing/2014/main" id="{D11290FA-1AFF-7F40-802F-802F7E03FB57}"/>
              </a:ext>
            </a:extLst>
          </p:cNvPr>
          <p:cNvSpPr txBox="1"/>
          <p:nvPr/>
        </p:nvSpPr>
        <p:spPr>
          <a:xfrm>
            <a:off x="2847904" y="1514808"/>
            <a:ext cx="85127" cy="461665"/>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id="{A4E9E8CE-FD9E-B44C-87D2-A5C01DD20ABB}"/>
              </a:ext>
            </a:extLst>
          </p:cNvPr>
          <p:cNvSpPr txBox="1"/>
          <p:nvPr/>
        </p:nvSpPr>
        <p:spPr>
          <a:xfrm>
            <a:off x="2492082" y="1464082"/>
            <a:ext cx="1137314" cy="215444"/>
          </a:xfrm>
          <a:prstGeom prst="rect">
            <a:avLst/>
          </a:prstGeom>
          <a:noFill/>
        </p:spPr>
        <p:txBody>
          <a:bodyPr wrap="square" rtlCol="0">
            <a:spAutoFit/>
          </a:bodyPr>
          <a:lstStyle/>
          <a:p>
            <a:r>
              <a:rPr lang="en-US" sz="800" dirty="0"/>
              <a:t>Toledo</a:t>
            </a:r>
          </a:p>
        </p:txBody>
      </p:sp>
      <p:sp>
        <p:nvSpPr>
          <p:cNvPr id="15" name="TextBox 14">
            <a:extLst>
              <a:ext uri="{FF2B5EF4-FFF2-40B4-BE49-F238E27FC236}">
                <a16:creationId xmlns:a16="http://schemas.microsoft.com/office/drawing/2014/main" id="{E6E6C4D7-1850-C04B-AB78-010FF7905D44}"/>
              </a:ext>
            </a:extLst>
          </p:cNvPr>
          <p:cNvSpPr txBox="1"/>
          <p:nvPr/>
        </p:nvSpPr>
        <p:spPr>
          <a:xfrm>
            <a:off x="1846098" y="3622606"/>
            <a:ext cx="828734" cy="215444"/>
          </a:xfrm>
          <a:prstGeom prst="rect">
            <a:avLst/>
          </a:prstGeom>
          <a:noFill/>
        </p:spPr>
        <p:txBody>
          <a:bodyPr wrap="square" rtlCol="0">
            <a:spAutoFit/>
          </a:bodyPr>
          <a:lstStyle/>
          <a:p>
            <a:r>
              <a:rPr lang="en-US" sz="800" dirty="0"/>
              <a:t>Cincinnati</a:t>
            </a:r>
          </a:p>
        </p:txBody>
      </p:sp>
      <p:sp>
        <p:nvSpPr>
          <p:cNvPr id="16" name="TextBox 15">
            <a:extLst>
              <a:ext uri="{FF2B5EF4-FFF2-40B4-BE49-F238E27FC236}">
                <a16:creationId xmlns:a16="http://schemas.microsoft.com/office/drawing/2014/main" id="{82350BE4-1E1B-7C42-9124-CC020EAAD7CE}"/>
              </a:ext>
            </a:extLst>
          </p:cNvPr>
          <p:cNvSpPr txBox="1"/>
          <p:nvPr/>
        </p:nvSpPr>
        <p:spPr>
          <a:xfrm>
            <a:off x="2802389" y="2951584"/>
            <a:ext cx="1137314" cy="215444"/>
          </a:xfrm>
          <a:prstGeom prst="rect">
            <a:avLst/>
          </a:prstGeom>
          <a:noFill/>
        </p:spPr>
        <p:txBody>
          <a:bodyPr wrap="square" rtlCol="0">
            <a:spAutoFit/>
          </a:bodyPr>
          <a:lstStyle/>
          <a:p>
            <a:r>
              <a:rPr lang="en-US" sz="800" dirty="0"/>
              <a:t>Columbus</a:t>
            </a:r>
          </a:p>
        </p:txBody>
      </p:sp>
      <p:sp>
        <p:nvSpPr>
          <p:cNvPr id="17" name="TextBox 16">
            <a:extLst>
              <a:ext uri="{FF2B5EF4-FFF2-40B4-BE49-F238E27FC236}">
                <a16:creationId xmlns:a16="http://schemas.microsoft.com/office/drawing/2014/main" id="{3576675D-7A87-F642-88AF-55CF4806C691}"/>
              </a:ext>
            </a:extLst>
          </p:cNvPr>
          <p:cNvSpPr txBox="1"/>
          <p:nvPr/>
        </p:nvSpPr>
        <p:spPr>
          <a:xfrm>
            <a:off x="3775463" y="1464081"/>
            <a:ext cx="1052907" cy="215444"/>
          </a:xfrm>
          <a:prstGeom prst="rect">
            <a:avLst/>
          </a:prstGeom>
          <a:noFill/>
        </p:spPr>
        <p:txBody>
          <a:bodyPr wrap="square" rtlCol="0">
            <a:spAutoFit/>
          </a:bodyPr>
          <a:lstStyle/>
          <a:p>
            <a:r>
              <a:rPr lang="en-US" sz="800" dirty="0"/>
              <a:t>Cleveland</a:t>
            </a:r>
          </a:p>
        </p:txBody>
      </p:sp>
    </p:spTree>
    <p:extLst>
      <p:ext uri="{BB962C8B-B14F-4D97-AF65-F5344CB8AC3E}">
        <p14:creationId xmlns:p14="http://schemas.microsoft.com/office/powerpoint/2010/main" val="3466277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A976-F04E-4240-A29A-6E20CFFC0EA2}"/>
              </a:ext>
            </a:extLst>
          </p:cNvPr>
          <p:cNvSpPr>
            <a:spLocks noGrp="1"/>
          </p:cNvSpPr>
          <p:nvPr>
            <p:ph type="title"/>
          </p:nvPr>
        </p:nvSpPr>
        <p:spPr>
          <a:xfrm>
            <a:off x="547730" y="402548"/>
            <a:ext cx="6783946" cy="320088"/>
          </a:xfrm>
        </p:spPr>
        <p:txBody>
          <a:bodyPr/>
          <a:lstStyle/>
          <a:p>
            <a:r>
              <a:rPr lang="en-US" dirty="0"/>
              <a:t>Validation</a:t>
            </a:r>
          </a:p>
        </p:txBody>
      </p:sp>
      <p:sp>
        <p:nvSpPr>
          <p:cNvPr id="3" name="Content Placeholder 2">
            <a:extLst>
              <a:ext uri="{FF2B5EF4-FFF2-40B4-BE49-F238E27FC236}">
                <a16:creationId xmlns:a16="http://schemas.microsoft.com/office/drawing/2014/main" id="{D3690372-7700-F84A-B5CD-122A5AC746F9}"/>
              </a:ext>
            </a:extLst>
          </p:cNvPr>
          <p:cNvSpPr>
            <a:spLocks noGrp="1"/>
          </p:cNvSpPr>
          <p:nvPr>
            <p:ph sz="quarter" idx="12"/>
          </p:nvPr>
        </p:nvSpPr>
        <p:spPr/>
        <p:txBody>
          <a:bodyPr/>
          <a:lstStyle/>
          <a:p>
            <a:pPr marL="285750" indent="-285750">
              <a:buFont typeface="Arial" panose="020B0604020202020204" pitchFamily="34" charset="0"/>
              <a:buChar char="•"/>
            </a:pPr>
            <a:r>
              <a:rPr lang="en-US" dirty="0"/>
              <a:t>OCOI scores were used as predictors for health-related outcomes and racial groups</a:t>
            </a:r>
          </a:p>
          <a:p>
            <a:pPr marL="285750" indent="-285750">
              <a:buFont typeface="Arial" panose="020B0604020202020204" pitchFamily="34" charset="0"/>
              <a:buChar char="•"/>
            </a:pPr>
            <a:r>
              <a:rPr lang="en-US" dirty="0"/>
              <a:t>The average life expectancy of children born in septile 7 was approximately 9 years more than those born in septile 1 (p&lt;0.001).  </a:t>
            </a:r>
          </a:p>
          <a:p>
            <a:pPr marL="285750" indent="-285750">
              <a:buFont typeface="Arial" panose="020B0604020202020204" pitchFamily="34" charset="0"/>
              <a:buChar char="•"/>
            </a:pPr>
            <a:r>
              <a:rPr lang="en-US" dirty="0"/>
              <a:t>The percentage of Black population living in septile 7 was 48 points lesser than those in septile 1. Likewise, the percentage of Minority population living in septile 7 was 54 points lesser than septile 1. Trend test results were significant across </a:t>
            </a:r>
            <a:r>
              <a:rPr lang="en-US"/>
              <a:t>all three </a:t>
            </a:r>
            <a:r>
              <a:rPr lang="en-US" dirty="0"/>
              <a:t>outcomes (p&lt;0.001). </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4DD8C1D-4D40-D04D-8364-A050E18BA4EC}"/>
              </a:ext>
            </a:extLst>
          </p:cNvPr>
          <p:cNvSpPr>
            <a:spLocks noGrp="1"/>
          </p:cNvSpPr>
          <p:nvPr>
            <p:ph type="sldNum" sz="quarter" idx="4"/>
          </p:nvPr>
        </p:nvSpPr>
        <p:spPr/>
        <p:txBody>
          <a:bodyPr/>
          <a:lstStyle/>
          <a:p>
            <a:fld id="{42C32FFB-F9AE-46F0-A233-A2E628258990}" type="slidenum">
              <a:rPr lang="en-US" smtClean="0"/>
              <a:pPr/>
              <a:t>15</a:t>
            </a:fld>
            <a:endParaRPr lang="en-US" sz="1000"/>
          </a:p>
        </p:txBody>
      </p:sp>
      <p:sp>
        <p:nvSpPr>
          <p:cNvPr id="5" name="Footer Placeholder 4">
            <a:extLst>
              <a:ext uri="{FF2B5EF4-FFF2-40B4-BE49-F238E27FC236}">
                <a16:creationId xmlns:a16="http://schemas.microsoft.com/office/drawing/2014/main" id="{D3758502-A5BB-9E48-A2C7-C7A2A03D1343}"/>
              </a:ext>
            </a:extLst>
          </p:cNvPr>
          <p:cNvSpPr>
            <a:spLocks noGrp="1"/>
          </p:cNvSpPr>
          <p:nvPr>
            <p:ph type="ftr" sz="quarter" idx="3"/>
          </p:nvPr>
        </p:nvSpPr>
        <p:spPr/>
        <p:txBody>
          <a:bodyPr/>
          <a:lstStyle/>
          <a:p>
            <a:r>
              <a:rPr lang="en-US"/>
              <a:t>2021 Clinical Informatics Conference  |   amia.org</a:t>
            </a:r>
            <a:endParaRPr lang="en-US" dirty="0"/>
          </a:p>
        </p:txBody>
      </p:sp>
    </p:spTree>
    <p:extLst>
      <p:ext uri="{BB962C8B-B14F-4D97-AF65-F5344CB8AC3E}">
        <p14:creationId xmlns:p14="http://schemas.microsoft.com/office/powerpoint/2010/main" val="3042255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3F41-FB95-B044-8984-3F13326F0613}"/>
              </a:ext>
            </a:extLst>
          </p:cNvPr>
          <p:cNvSpPr>
            <a:spLocks noGrp="1"/>
          </p:cNvSpPr>
          <p:nvPr>
            <p:ph type="title"/>
          </p:nvPr>
        </p:nvSpPr>
        <p:spPr>
          <a:xfrm>
            <a:off x="547730" y="402548"/>
            <a:ext cx="6783946" cy="320088"/>
          </a:xfrm>
        </p:spPr>
        <p:txBody>
          <a:bodyPr/>
          <a:lstStyle/>
          <a:p>
            <a:r>
              <a:rPr lang="en-US" dirty="0"/>
              <a:t>Discussion &amp; Conclusion</a:t>
            </a:r>
          </a:p>
        </p:txBody>
      </p:sp>
      <p:sp>
        <p:nvSpPr>
          <p:cNvPr id="3" name="Content Placeholder 2">
            <a:extLst>
              <a:ext uri="{FF2B5EF4-FFF2-40B4-BE49-F238E27FC236}">
                <a16:creationId xmlns:a16="http://schemas.microsoft.com/office/drawing/2014/main" id="{5A75B96C-16CC-DA47-BD3E-94FAA37082CB}"/>
              </a:ext>
            </a:extLst>
          </p:cNvPr>
          <p:cNvSpPr>
            <a:spLocks noGrp="1"/>
          </p:cNvSpPr>
          <p:nvPr>
            <p:ph sz="quarter" idx="12"/>
          </p:nvPr>
        </p:nvSpPr>
        <p:spPr/>
        <p:txBody>
          <a:bodyPr/>
          <a:lstStyle/>
          <a:p>
            <a:pPr marL="285750" indent="-285750">
              <a:buFont typeface="Arial" panose="020B0604020202020204" pitchFamily="34" charset="0"/>
              <a:buChar char="•"/>
            </a:pPr>
            <a:r>
              <a:rPr lang="en-US" dirty="0"/>
              <a:t>This is the first children’s opportunity index developed for the state of Ohio</a:t>
            </a:r>
          </a:p>
          <a:p>
            <a:pPr marL="285750" indent="-285750">
              <a:buFont typeface="Arial" panose="020B0604020202020204" pitchFamily="34" charset="0"/>
              <a:buChar char="•"/>
            </a:pPr>
            <a:r>
              <a:rPr lang="en-US" dirty="0"/>
              <a:t>The OCOI was created to codify the geographic distribution of </a:t>
            </a:r>
            <a:r>
              <a:rPr lang="en-US" dirty="0" err="1"/>
              <a:t>SDoH</a:t>
            </a:r>
            <a:r>
              <a:rPr lang="en-US" dirty="0"/>
              <a:t> in the state of Ohio, particularly those that are likely to impact infants and children.</a:t>
            </a:r>
          </a:p>
          <a:p>
            <a:pPr marL="285750" indent="-285750">
              <a:buFont typeface="Arial" panose="020B0604020202020204" pitchFamily="34" charset="0"/>
              <a:buChar char="•"/>
            </a:pPr>
            <a:r>
              <a:rPr lang="en-US" dirty="0"/>
              <a:t>Increases in the OCOI scores were associated with higher life expectancy and the distribution of minority communities in census tracts.</a:t>
            </a:r>
          </a:p>
          <a:p>
            <a:pPr marL="285750" indent="-285750">
              <a:buFont typeface="Arial" panose="020B0604020202020204" pitchFamily="34" charset="0"/>
              <a:buChar char="•"/>
            </a:pPr>
            <a:r>
              <a:rPr lang="en-US" dirty="0"/>
              <a:t>The OCOI has potential for improvements that may further enhance its ability to communicate deprivation information. </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703305E-9300-8246-A94D-1EB69B92737C}"/>
              </a:ext>
            </a:extLst>
          </p:cNvPr>
          <p:cNvSpPr>
            <a:spLocks noGrp="1"/>
          </p:cNvSpPr>
          <p:nvPr>
            <p:ph type="sldNum" sz="quarter" idx="4"/>
          </p:nvPr>
        </p:nvSpPr>
        <p:spPr/>
        <p:txBody>
          <a:bodyPr/>
          <a:lstStyle/>
          <a:p>
            <a:fld id="{42C32FFB-F9AE-46F0-A233-A2E628258990}" type="slidenum">
              <a:rPr lang="en-US" smtClean="0"/>
              <a:pPr/>
              <a:t>16</a:t>
            </a:fld>
            <a:endParaRPr lang="en-US" sz="1000"/>
          </a:p>
        </p:txBody>
      </p:sp>
      <p:sp>
        <p:nvSpPr>
          <p:cNvPr id="5" name="Footer Placeholder 4">
            <a:extLst>
              <a:ext uri="{FF2B5EF4-FFF2-40B4-BE49-F238E27FC236}">
                <a16:creationId xmlns:a16="http://schemas.microsoft.com/office/drawing/2014/main" id="{39884493-75CE-4B4B-9ADF-A85AE2AC672A}"/>
              </a:ext>
            </a:extLst>
          </p:cNvPr>
          <p:cNvSpPr>
            <a:spLocks noGrp="1"/>
          </p:cNvSpPr>
          <p:nvPr>
            <p:ph type="ftr" sz="quarter" idx="3"/>
          </p:nvPr>
        </p:nvSpPr>
        <p:spPr/>
        <p:txBody>
          <a:bodyPr/>
          <a:lstStyle/>
          <a:p>
            <a:r>
              <a:rPr lang="en-US"/>
              <a:t>2021 Clinical Informatics Conference  |   amia.org</a:t>
            </a:r>
            <a:endParaRPr lang="en-US" dirty="0"/>
          </a:p>
        </p:txBody>
      </p:sp>
    </p:spTree>
    <p:extLst>
      <p:ext uri="{BB962C8B-B14F-4D97-AF65-F5344CB8AC3E}">
        <p14:creationId xmlns:p14="http://schemas.microsoft.com/office/powerpoint/2010/main" val="1741526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018D28-FD50-9A4F-A430-0A62657C9E33}"/>
              </a:ext>
            </a:extLst>
          </p:cNvPr>
          <p:cNvSpPr>
            <a:spLocks noGrp="1"/>
          </p:cNvSpPr>
          <p:nvPr>
            <p:ph type="title"/>
          </p:nvPr>
        </p:nvSpPr>
        <p:spPr>
          <a:xfrm>
            <a:off x="3335628" y="1407099"/>
            <a:ext cx="3995110" cy="859584"/>
          </a:xfrm>
        </p:spPr>
        <p:txBody>
          <a:bodyPr/>
          <a:lstStyle/>
          <a:p>
            <a:r>
              <a:rPr lang="en-US" dirty="0"/>
              <a:t>Thank you!!!</a:t>
            </a:r>
          </a:p>
        </p:txBody>
      </p:sp>
      <p:sp>
        <p:nvSpPr>
          <p:cNvPr id="4" name="Slide Number Placeholder 3">
            <a:extLst>
              <a:ext uri="{FF2B5EF4-FFF2-40B4-BE49-F238E27FC236}">
                <a16:creationId xmlns:a16="http://schemas.microsoft.com/office/drawing/2014/main" id="{796E8B8C-092D-3441-873C-9F71FEA0BA68}"/>
              </a:ext>
            </a:extLst>
          </p:cNvPr>
          <p:cNvSpPr>
            <a:spLocks noGrp="1"/>
          </p:cNvSpPr>
          <p:nvPr>
            <p:ph type="sldNum" sz="quarter" idx="4"/>
          </p:nvPr>
        </p:nvSpPr>
        <p:spPr/>
        <p:txBody>
          <a:bodyPr/>
          <a:lstStyle/>
          <a:p>
            <a:fld id="{42C32FFB-F9AE-46F0-A233-A2E628258990}" type="slidenum">
              <a:rPr lang="en-US" smtClean="0"/>
              <a:pPr/>
              <a:t>17</a:t>
            </a:fld>
            <a:endParaRPr lang="en-US" sz="1000"/>
          </a:p>
        </p:txBody>
      </p:sp>
      <p:sp>
        <p:nvSpPr>
          <p:cNvPr id="5" name="Footer Placeholder 4">
            <a:extLst>
              <a:ext uri="{FF2B5EF4-FFF2-40B4-BE49-F238E27FC236}">
                <a16:creationId xmlns:a16="http://schemas.microsoft.com/office/drawing/2014/main" id="{0BD8D685-08D8-744B-A8BC-70E67023A48C}"/>
              </a:ext>
            </a:extLst>
          </p:cNvPr>
          <p:cNvSpPr>
            <a:spLocks noGrp="1"/>
          </p:cNvSpPr>
          <p:nvPr>
            <p:ph type="ftr" sz="quarter" idx="3"/>
          </p:nvPr>
        </p:nvSpPr>
        <p:spPr/>
        <p:txBody>
          <a:bodyPr/>
          <a:lstStyle/>
          <a:p>
            <a:r>
              <a:rPr lang="en-US"/>
              <a:t>2021 Clinical Informatics Conference  |   amia.org</a:t>
            </a:r>
            <a:endParaRPr lang="en-US" dirty="0"/>
          </a:p>
        </p:txBody>
      </p:sp>
    </p:spTree>
    <p:extLst>
      <p:ext uri="{BB962C8B-B14F-4D97-AF65-F5344CB8AC3E}">
        <p14:creationId xmlns:p14="http://schemas.microsoft.com/office/powerpoint/2010/main" val="1183580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9C7C-CB69-5843-B763-503A7EEDAF84}"/>
              </a:ext>
            </a:extLst>
          </p:cNvPr>
          <p:cNvSpPr>
            <a:spLocks noGrp="1"/>
          </p:cNvSpPr>
          <p:nvPr>
            <p:ph type="title"/>
          </p:nvPr>
        </p:nvSpPr>
        <p:spPr>
          <a:xfrm>
            <a:off x="547730" y="402548"/>
            <a:ext cx="6783946" cy="320088"/>
          </a:xfrm>
        </p:spPr>
        <p:txBody>
          <a:bodyPr/>
          <a:lstStyle/>
          <a:p>
            <a:r>
              <a:rPr lang="en-US" dirty="0"/>
              <a:t>References</a:t>
            </a:r>
          </a:p>
        </p:txBody>
      </p:sp>
      <p:sp>
        <p:nvSpPr>
          <p:cNvPr id="3" name="Content Placeholder 2">
            <a:extLst>
              <a:ext uri="{FF2B5EF4-FFF2-40B4-BE49-F238E27FC236}">
                <a16:creationId xmlns:a16="http://schemas.microsoft.com/office/drawing/2014/main" id="{945A4C75-B30D-DF4B-968D-9F3CD7D20F37}"/>
              </a:ext>
            </a:extLst>
          </p:cNvPr>
          <p:cNvSpPr>
            <a:spLocks noGrp="1"/>
          </p:cNvSpPr>
          <p:nvPr>
            <p:ph sz="quarter" idx="12"/>
          </p:nvPr>
        </p:nvSpPr>
        <p:spPr>
          <a:xfrm>
            <a:off x="543821" y="786269"/>
            <a:ext cx="8056358" cy="3570961"/>
          </a:xfrm>
        </p:spPr>
        <p:txBody>
          <a:bodyPr/>
          <a:lstStyle/>
          <a:p>
            <a:r>
              <a:rPr lang="en-US" sz="1000" dirty="0"/>
              <a:t>1</a:t>
            </a:r>
            <a:r>
              <a:rPr lang="en-US" sz="800" dirty="0"/>
              <a:t>.Noble M, Wright G, Smith G, Dibben C. Measuring multiple deprivation at the small-area level. </a:t>
            </a:r>
            <a:r>
              <a:rPr lang="en-US" sz="800" i="1" dirty="0"/>
              <a:t>Environ </a:t>
            </a:r>
            <a:r>
              <a:rPr lang="en-US" sz="800" i="1" dirty="0" err="1"/>
              <a:t>Plann</a:t>
            </a:r>
            <a:r>
              <a:rPr lang="en-US" sz="800" i="1" dirty="0"/>
              <a:t> A</a:t>
            </a:r>
            <a:r>
              <a:rPr lang="en-US" sz="800" dirty="0"/>
              <a:t>. 2006;38(1):169-185. doi:10.1068/a37168</a:t>
            </a:r>
          </a:p>
          <a:p>
            <a:r>
              <a:rPr lang="en-US" sz="800" dirty="0"/>
              <a:t>2. Townsend P. Deprivation. </a:t>
            </a:r>
            <a:r>
              <a:rPr lang="en-US" sz="800" i="1" dirty="0"/>
              <a:t>J Soc Policy</a:t>
            </a:r>
            <a:r>
              <a:rPr lang="en-US" sz="800" dirty="0"/>
              <a:t>. 1987;16(02):125-146. doi:10.1017/S0047279400020341</a:t>
            </a:r>
          </a:p>
          <a:p>
            <a:r>
              <a:rPr lang="en-US" sz="800" dirty="0"/>
              <a:t>3. Townsend P, Phillimore P, Beattie A. </a:t>
            </a:r>
            <a:r>
              <a:rPr lang="en-US" sz="800" i="1" dirty="0"/>
              <a:t>Health and Deprivation : Inequality and the North</a:t>
            </a:r>
            <a:r>
              <a:rPr lang="en-US" sz="800" dirty="0"/>
              <a:t>. London: Croom Helm; 1988</a:t>
            </a:r>
          </a:p>
          <a:p>
            <a:r>
              <a:rPr lang="en-US" sz="800" dirty="0"/>
              <a:t>4. Aber JL, Bennett NG, Conley DC, Li J. The effects of poverty on child health and development. </a:t>
            </a:r>
            <a:r>
              <a:rPr lang="en-US" sz="800" i="1" dirty="0" err="1"/>
              <a:t>Annu</a:t>
            </a:r>
            <a:r>
              <a:rPr lang="en-US" sz="800" i="1" dirty="0"/>
              <a:t> Rev Public Health</a:t>
            </a:r>
            <a:r>
              <a:rPr lang="en-US" sz="800" dirty="0"/>
              <a:t>. 1997;18:463-483. doi:10.1146/annurev.publhealth.18.1.463</a:t>
            </a:r>
          </a:p>
          <a:p>
            <a:r>
              <a:rPr lang="en-US" sz="800" dirty="0"/>
              <a:t>5. Larson K, </a:t>
            </a:r>
            <a:r>
              <a:rPr lang="en-US" sz="800" dirty="0" err="1"/>
              <a:t>Halfon</a:t>
            </a:r>
            <a:r>
              <a:rPr lang="en-US" sz="800" dirty="0"/>
              <a:t> N. Family income gradients in the health and health care access of US children. </a:t>
            </a:r>
            <a:r>
              <a:rPr lang="en-US" sz="800" i="1" dirty="0" err="1"/>
              <a:t>Matern</a:t>
            </a:r>
            <a:r>
              <a:rPr lang="en-US" sz="800" i="1" dirty="0"/>
              <a:t> Child Health J</a:t>
            </a:r>
            <a:r>
              <a:rPr lang="en-US" sz="800" dirty="0"/>
              <a:t>. 2010;14(3):332-342. doi:10.1007/s10995-009-0477-y</a:t>
            </a:r>
          </a:p>
          <a:p>
            <a:r>
              <a:rPr lang="en-US" sz="800" dirty="0"/>
              <a:t>6. U.S. Census Bureau. Population Estimates. 2017.</a:t>
            </a:r>
          </a:p>
          <a:p>
            <a:r>
              <a:rPr lang="en-US" sz="800" dirty="0"/>
              <a:t>7. Tudor HJ. The inverse care law. </a:t>
            </a:r>
            <a:r>
              <a:rPr lang="en-US" sz="800" i="1" dirty="0"/>
              <a:t>Lancet</a:t>
            </a:r>
            <a:r>
              <a:rPr lang="en-US" sz="800" dirty="0"/>
              <a:t>. 1971.</a:t>
            </a:r>
          </a:p>
          <a:p>
            <a:r>
              <a:rPr lang="en-US" sz="800" dirty="0"/>
              <a:t>8. </a:t>
            </a:r>
            <a:r>
              <a:rPr lang="en-US" sz="800" dirty="0" err="1"/>
              <a:t>Fiscella</a:t>
            </a:r>
            <a:r>
              <a:rPr lang="en-US" sz="800" dirty="0"/>
              <a:t> K, Shin P. The inverse care law: implications for healthcare of vulnerable populations. </a:t>
            </a:r>
            <a:r>
              <a:rPr lang="en-US" sz="800" i="1" dirty="0"/>
              <a:t>J </a:t>
            </a:r>
            <a:r>
              <a:rPr lang="en-US" sz="800" i="1" dirty="0" err="1"/>
              <a:t>Ambul</a:t>
            </a:r>
            <a:r>
              <a:rPr lang="en-US" sz="800" i="1" dirty="0"/>
              <a:t> Care Manage</a:t>
            </a:r>
            <a:r>
              <a:rPr lang="en-US" sz="800" dirty="0"/>
              <a:t>. 2005;28(4):304-312. doi:10.1097/00004479-200510000-00005</a:t>
            </a:r>
          </a:p>
          <a:p>
            <a:r>
              <a:rPr lang="en-US" sz="800" dirty="0"/>
              <a:t>9. Dixon-Woods M, Cavers D, Agarwal S, et al. Conducting a critical interpretive synthesis of the literature on access to healthcare by vulnerable groups. </a:t>
            </a:r>
            <a:r>
              <a:rPr lang="en-US" sz="800" i="1" dirty="0"/>
              <a:t>BMC Med Res </a:t>
            </a:r>
            <a:r>
              <a:rPr lang="en-US" sz="800" i="1" dirty="0" err="1"/>
              <a:t>Methodol</a:t>
            </a:r>
            <a:r>
              <a:rPr lang="en-US" sz="800" dirty="0"/>
              <a:t>. 2006;6:35. doi:10.1186/1471-2288-6-35</a:t>
            </a:r>
          </a:p>
          <a:p>
            <a:r>
              <a:rPr lang="en-US" sz="800" dirty="0"/>
              <a:t>10. Ely DM, Driscoll AK. Infant mortality in the united states, 2018: data from the period linked birth/infant death file. </a:t>
            </a:r>
            <a:r>
              <a:rPr lang="en-US" sz="800" i="1" dirty="0"/>
              <a:t>Natl Vital Stat Rep</a:t>
            </a:r>
            <a:r>
              <a:rPr lang="en-US" sz="800" dirty="0"/>
              <a:t>. 2020;69(7):1-18.</a:t>
            </a:r>
          </a:p>
          <a:p>
            <a:r>
              <a:rPr lang="en-US" sz="800" dirty="0"/>
              <a:t>11. Fareed N, Swoboda CM, </a:t>
            </a:r>
            <a:r>
              <a:rPr lang="en-US" sz="800" dirty="0" err="1"/>
              <a:t>Jonnalagadda</a:t>
            </a:r>
            <a:r>
              <a:rPr lang="en-US" sz="800" dirty="0"/>
              <a:t> P, </a:t>
            </a:r>
            <a:r>
              <a:rPr lang="en-US" sz="800" dirty="0" err="1"/>
              <a:t>Griesenbrock</a:t>
            </a:r>
            <a:r>
              <a:rPr lang="en-US" sz="800" dirty="0"/>
              <a:t> T, </a:t>
            </a:r>
            <a:r>
              <a:rPr lang="en-US" sz="800" dirty="0" err="1"/>
              <a:t>Gureddygari</a:t>
            </a:r>
            <a:r>
              <a:rPr lang="en-US" sz="800" dirty="0"/>
              <a:t> HR, Aldrich A. Visualizing Opportunity Index Data Using a Dashboard Application: A Tool to Communicate Infant Mortality-Based Area Deprivation Index Information. </a:t>
            </a:r>
            <a:r>
              <a:rPr lang="en-US" sz="800" i="1" dirty="0"/>
              <a:t>Appl Clin Inform</a:t>
            </a:r>
            <a:r>
              <a:rPr lang="en-US" sz="800" dirty="0"/>
              <a:t>. 2020;11(4):515-527. doi:10.1055/s-0040-1714249</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endParaRPr lang="en-US" dirty="0"/>
          </a:p>
        </p:txBody>
      </p:sp>
      <p:sp>
        <p:nvSpPr>
          <p:cNvPr id="4" name="Slide Number Placeholder 3">
            <a:extLst>
              <a:ext uri="{FF2B5EF4-FFF2-40B4-BE49-F238E27FC236}">
                <a16:creationId xmlns:a16="http://schemas.microsoft.com/office/drawing/2014/main" id="{C287C4C5-DFF9-EC42-AC1F-ED092A79DA10}"/>
              </a:ext>
            </a:extLst>
          </p:cNvPr>
          <p:cNvSpPr>
            <a:spLocks noGrp="1"/>
          </p:cNvSpPr>
          <p:nvPr>
            <p:ph type="sldNum" sz="quarter" idx="4"/>
          </p:nvPr>
        </p:nvSpPr>
        <p:spPr/>
        <p:txBody>
          <a:bodyPr/>
          <a:lstStyle/>
          <a:p>
            <a:fld id="{42C32FFB-F9AE-46F0-A233-A2E628258990}" type="slidenum">
              <a:rPr lang="en-US" smtClean="0"/>
              <a:pPr/>
              <a:t>18</a:t>
            </a:fld>
            <a:endParaRPr lang="en-US" sz="1000"/>
          </a:p>
        </p:txBody>
      </p:sp>
      <p:sp>
        <p:nvSpPr>
          <p:cNvPr id="5" name="Footer Placeholder 4">
            <a:extLst>
              <a:ext uri="{FF2B5EF4-FFF2-40B4-BE49-F238E27FC236}">
                <a16:creationId xmlns:a16="http://schemas.microsoft.com/office/drawing/2014/main" id="{AADA5BF9-829A-5F48-A810-90D19C1B7694}"/>
              </a:ext>
            </a:extLst>
          </p:cNvPr>
          <p:cNvSpPr>
            <a:spLocks noGrp="1"/>
          </p:cNvSpPr>
          <p:nvPr>
            <p:ph type="ftr" sz="quarter" idx="3"/>
          </p:nvPr>
        </p:nvSpPr>
        <p:spPr/>
        <p:txBody>
          <a:bodyPr/>
          <a:lstStyle/>
          <a:p>
            <a:r>
              <a:rPr lang="en-US"/>
              <a:t>2021 Clinical Informatics Conference  |   amia.org</a:t>
            </a:r>
            <a:endParaRPr lang="en-US" dirty="0"/>
          </a:p>
        </p:txBody>
      </p:sp>
    </p:spTree>
    <p:extLst>
      <p:ext uri="{BB962C8B-B14F-4D97-AF65-F5344CB8AC3E}">
        <p14:creationId xmlns:p14="http://schemas.microsoft.com/office/powerpoint/2010/main" val="2060156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Thank you!</a:t>
            </a:r>
          </a:p>
          <a:p>
            <a:pPr lvl="1"/>
            <a:r>
              <a:rPr lang="en-US" dirty="0"/>
              <a:t>Email me at: [optional]</a:t>
            </a:r>
          </a:p>
        </p:txBody>
      </p:sp>
    </p:spTree>
    <p:extLst>
      <p:ext uri="{BB962C8B-B14F-4D97-AF65-F5344CB8AC3E}">
        <p14:creationId xmlns:p14="http://schemas.microsoft.com/office/powerpoint/2010/main" val="1271243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Disclosure</a:t>
            </a:r>
            <a:endParaRPr lang="en-US" dirty="0"/>
          </a:p>
        </p:txBody>
      </p:sp>
      <p:sp>
        <p:nvSpPr>
          <p:cNvPr id="3" name="Content Placeholder 2"/>
          <p:cNvSpPr>
            <a:spLocks noGrp="1"/>
          </p:cNvSpPr>
          <p:nvPr>
            <p:ph sz="quarter" idx="12"/>
          </p:nvPr>
        </p:nvSpPr>
        <p:spPr/>
        <p:txBody>
          <a:bodyPr/>
          <a:lstStyle/>
          <a:p>
            <a:r>
              <a:rPr lang="en-US" dirty="0"/>
              <a:t>I and my spouse/partner have no relevant relationships with commercial interests to disclose.</a:t>
            </a:r>
          </a:p>
          <a:p>
            <a:endParaRPr lang="en-US" dirty="0"/>
          </a:p>
        </p:txBody>
      </p:sp>
      <p:sp>
        <p:nvSpPr>
          <p:cNvPr id="4" name="Slide Number Placeholder 3"/>
          <p:cNvSpPr>
            <a:spLocks noGrp="1"/>
          </p:cNvSpPr>
          <p:nvPr>
            <p:ph type="sldNum" sz="quarter" idx="4"/>
          </p:nvPr>
        </p:nvSpPr>
        <p:spPr/>
        <p:txBody>
          <a:bodyPr/>
          <a:lstStyle/>
          <a:p>
            <a:fld id="{42C32FFB-F9AE-46F0-A233-A2E628258990}" type="slidenum">
              <a:rPr lang="en-US" smtClean="0"/>
              <a:pPr/>
              <a:t>2</a:t>
            </a:fld>
            <a:endParaRPr lang="en-US"/>
          </a:p>
        </p:txBody>
      </p:sp>
      <p:sp>
        <p:nvSpPr>
          <p:cNvPr id="5" name="Footer Placeholder 4"/>
          <p:cNvSpPr>
            <a:spLocks noGrp="1"/>
          </p:cNvSpPr>
          <p:nvPr>
            <p:ph type="ftr" sz="quarter" idx="3"/>
          </p:nvPr>
        </p:nvSpPr>
        <p:spPr/>
        <p:txBody>
          <a:bodyPr/>
          <a:lstStyle/>
          <a:p>
            <a:r>
              <a:rPr lang="en-US" dirty="0"/>
              <a:t>2021 Clinical Informatics Conference  |   amia.org</a:t>
            </a:r>
          </a:p>
        </p:txBody>
      </p:sp>
    </p:spTree>
    <p:extLst>
      <p:ext uri="{BB962C8B-B14F-4D97-AF65-F5344CB8AC3E}">
        <p14:creationId xmlns:p14="http://schemas.microsoft.com/office/powerpoint/2010/main" val="1616794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B7D2-324C-4736-A4D3-8B863A75C904}"/>
              </a:ext>
            </a:extLst>
          </p:cNvPr>
          <p:cNvSpPr>
            <a:spLocks noGrp="1"/>
          </p:cNvSpPr>
          <p:nvPr>
            <p:ph type="title"/>
          </p:nvPr>
        </p:nvSpPr>
        <p:spPr/>
        <p:txBody>
          <a:bodyPr/>
          <a:lstStyle/>
          <a:p>
            <a:r>
              <a:rPr lang="en-US"/>
              <a:t>Learning Objectives</a:t>
            </a:r>
            <a:endParaRPr lang="en-US" dirty="0"/>
          </a:p>
        </p:txBody>
      </p:sp>
      <p:sp>
        <p:nvSpPr>
          <p:cNvPr id="3" name="Content Placeholder 2">
            <a:extLst>
              <a:ext uri="{FF2B5EF4-FFF2-40B4-BE49-F238E27FC236}">
                <a16:creationId xmlns:a16="http://schemas.microsoft.com/office/drawing/2014/main" id="{0B8082D5-DA3E-4243-BBB8-B811169C8FD8}"/>
              </a:ext>
            </a:extLst>
          </p:cNvPr>
          <p:cNvSpPr>
            <a:spLocks noGrp="1"/>
          </p:cNvSpPr>
          <p:nvPr>
            <p:ph sz="quarter" idx="12"/>
          </p:nvPr>
        </p:nvSpPr>
        <p:spPr/>
        <p:txBody>
          <a:bodyPr/>
          <a:lstStyle/>
          <a:p>
            <a:r>
              <a:rPr lang="en-US" dirty="0"/>
              <a:t>After participating in this session you will be: </a:t>
            </a:r>
          </a:p>
          <a:p>
            <a:r>
              <a:rPr lang="en-US" dirty="0"/>
              <a:t>1. Familiar with the decisions involved in data selection and extraction to construct an area-level index of opportunity.</a:t>
            </a:r>
          </a:p>
          <a:p>
            <a:r>
              <a:rPr lang="en-US" dirty="0"/>
              <a:t>2. Construct a multi-year area-level index of opportunity using R Studio and R Markdown.</a:t>
            </a:r>
          </a:p>
          <a:p>
            <a:pPr lvl="1"/>
            <a:endParaRPr lang="en-US" dirty="0"/>
          </a:p>
        </p:txBody>
      </p:sp>
      <p:sp>
        <p:nvSpPr>
          <p:cNvPr id="4" name="Slide Number Placeholder 3">
            <a:extLst>
              <a:ext uri="{FF2B5EF4-FFF2-40B4-BE49-F238E27FC236}">
                <a16:creationId xmlns:a16="http://schemas.microsoft.com/office/drawing/2014/main" id="{AE70FF5F-FD02-4F5E-A959-A21CD5525F3A}"/>
              </a:ext>
            </a:extLst>
          </p:cNvPr>
          <p:cNvSpPr>
            <a:spLocks noGrp="1"/>
          </p:cNvSpPr>
          <p:nvPr>
            <p:ph type="sldNum" sz="quarter" idx="4"/>
          </p:nvPr>
        </p:nvSpPr>
        <p:spPr/>
        <p:txBody>
          <a:bodyPr/>
          <a:lstStyle/>
          <a:p>
            <a:fld id="{42C32FFB-F9AE-46F0-A233-A2E628258990}" type="slidenum">
              <a:rPr lang="en-US" smtClean="0"/>
              <a:pPr/>
              <a:t>3</a:t>
            </a:fld>
            <a:endParaRPr lang="en-US"/>
          </a:p>
        </p:txBody>
      </p:sp>
      <p:sp>
        <p:nvSpPr>
          <p:cNvPr id="5" name="Footer Placeholder 4">
            <a:extLst>
              <a:ext uri="{FF2B5EF4-FFF2-40B4-BE49-F238E27FC236}">
                <a16:creationId xmlns:a16="http://schemas.microsoft.com/office/drawing/2014/main" id="{3DDE21D3-342C-46E7-81C2-45C6944D83E2}"/>
              </a:ext>
            </a:extLst>
          </p:cNvPr>
          <p:cNvSpPr>
            <a:spLocks noGrp="1"/>
          </p:cNvSpPr>
          <p:nvPr>
            <p:ph type="ftr" sz="quarter" idx="3"/>
          </p:nvPr>
        </p:nvSpPr>
        <p:spPr/>
        <p:txBody>
          <a:bodyPr/>
          <a:lstStyle/>
          <a:p>
            <a:r>
              <a:rPr lang="en-US" dirty="0"/>
              <a:t>2021 Clinical Informatics Conference  |   amia.org</a:t>
            </a:r>
          </a:p>
        </p:txBody>
      </p:sp>
    </p:spTree>
    <p:extLst>
      <p:ext uri="{BB962C8B-B14F-4D97-AF65-F5344CB8AC3E}">
        <p14:creationId xmlns:p14="http://schemas.microsoft.com/office/powerpoint/2010/main" val="3127157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CE4CF-4D82-AA41-BC74-D48DD8C54D69}"/>
              </a:ext>
            </a:extLst>
          </p:cNvPr>
          <p:cNvSpPr>
            <a:spLocks noGrp="1"/>
          </p:cNvSpPr>
          <p:nvPr>
            <p:ph type="title"/>
          </p:nvPr>
        </p:nvSpPr>
        <p:spPr>
          <a:xfrm>
            <a:off x="547730" y="402548"/>
            <a:ext cx="6783946" cy="320088"/>
          </a:xfrm>
        </p:spPr>
        <p:txBody>
          <a:bodyPr/>
          <a:lstStyle/>
          <a:p>
            <a:r>
              <a:rPr lang="en-US" dirty="0"/>
              <a:t>Introduction: OCOI</a:t>
            </a:r>
          </a:p>
        </p:txBody>
      </p:sp>
      <p:sp>
        <p:nvSpPr>
          <p:cNvPr id="3" name="Content Placeholder 2">
            <a:extLst>
              <a:ext uri="{FF2B5EF4-FFF2-40B4-BE49-F238E27FC236}">
                <a16:creationId xmlns:a16="http://schemas.microsoft.com/office/drawing/2014/main" id="{EFE43558-79C1-C841-85A5-ED456418E851}"/>
              </a:ext>
            </a:extLst>
          </p:cNvPr>
          <p:cNvSpPr>
            <a:spLocks noGrp="1"/>
          </p:cNvSpPr>
          <p:nvPr>
            <p:ph sz="quarter" idx="12"/>
          </p:nvPr>
        </p:nvSpPr>
        <p:spPr>
          <a:xfrm>
            <a:off x="405186" y="988027"/>
            <a:ext cx="4868379" cy="3570961"/>
          </a:xfrm>
        </p:spPr>
        <p:txBody>
          <a:bodyPr/>
          <a:lstStyle/>
          <a:p>
            <a:pPr marL="285750" indent="-285750">
              <a:buFont typeface="Arial" panose="020B0604020202020204" pitchFamily="34" charset="0"/>
              <a:buChar char="•"/>
            </a:pPr>
            <a:r>
              <a:rPr lang="en-US" dirty="0"/>
              <a:t>The OCOI is an area-level measure indicating the opportunity for development and well-being in children based on neighborhood factors or social determinants of health (</a:t>
            </a:r>
            <a:r>
              <a:rPr lang="en-US" dirty="0" err="1"/>
              <a:t>SDoH</a:t>
            </a:r>
            <a:r>
              <a:rPr lang="en-US" dirty="0"/>
              <a:t>).</a:t>
            </a:r>
          </a:p>
          <a:p>
            <a:pPr marL="285750" indent="-285750">
              <a:buFont typeface="Arial" panose="020B0604020202020204" pitchFamily="34" charset="0"/>
              <a:buChar char="•"/>
            </a:pPr>
            <a:r>
              <a:rPr lang="en-US" dirty="0"/>
              <a:t>A variety of individual measures must be chosen to reflect the different facets of </a:t>
            </a:r>
            <a:r>
              <a:rPr lang="en-US" dirty="0" err="1"/>
              <a:t>SDoH</a:t>
            </a:r>
            <a:r>
              <a:rPr lang="en-US" dirty="0"/>
              <a:t> which are then combined into an overall score for a specific area.</a:t>
            </a:r>
            <a:r>
              <a:rPr lang="en-US" baseline="30000" dirty="0"/>
              <a:t>1</a:t>
            </a:r>
            <a:endParaRPr lang="en-US" dirty="0"/>
          </a:p>
          <a:p>
            <a:pPr marL="285750" indent="-285750">
              <a:buFont typeface="Arial" panose="020B0604020202020204" pitchFamily="34" charset="0"/>
              <a:buChar char="•"/>
            </a:pPr>
            <a:r>
              <a:rPr lang="en-US" dirty="0"/>
              <a:t>The purpose of the OCOI is to provide a measure of children opportunity in Ohio.</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EA52F95-C588-AB49-A95B-D0239715AB54}"/>
              </a:ext>
            </a:extLst>
          </p:cNvPr>
          <p:cNvSpPr>
            <a:spLocks noGrp="1"/>
          </p:cNvSpPr>
          <p:nvPr>
            <p:ph type="sldNum" sz="quarter" idx="4"/>
          </p:nvPr>
        </p:nvSpPr>
        <p:spPr/>
        <p:txBody>
          <a:bodyPr/>
          <a:lstStyle/>
          <a:p>
            <a:fld id="{42C32FFB-F9AE-46F0-A233-A2E628258990}" type="slidenum">
              <a:rPr lang="en-US" smtClean="0"/>
              <a:pPr/>
              <a:t>4</a:t>
            </a:fld>
            <a:endParaRPr lang="en-US" sz="1000"/>
          </a:p>
        </p:txBody>
      </p:sp>
      <p:sp>
        <p:nvSpPr>
          <p:cNvPr id="5" name="Footer Placeholder 4">
            <a:extLst>
              <a:ext uri="{FF2B5EF4-FFF2-40B4-BE49-F238E27FC236}">
                <a16:creationId xmlns:a16="http://schemas.microsoft.com/office/drawing/2014/main" id="{DA70627A-6C5E-A645-8F35-31ABF4D5521E}"/>
              </a:ext>
            </a:extLst>
          </p:cNvPr>
          <p:cNvSpPr>
            <a:spLocks noGrp="1"/>
          </p:cNvSpPr>
          <p:nvPr>
            <p:ph type="ftr" sz="quarter" idx="3"/>
          </p:nvPr>
        </p:nvSpPr>
        <p:spPr/>
        <p:txBody>
          <a:bodyPr/>
          <a:lstStyle/>
          <a:p>
            <a:r>
              <a:rPr lang="en-US" dirty="0"/>
              <a:t>2021 Clinical Informatics Conference  |   </a:t>
            </a:r>
            <a:r>
              <a:rPr lang="en-US" dirty="0" err="1"/>
              <a:t>amia.org</a:t>
            </a:r>
            <a:endParaRPr lang="en-US" dirty="0"/>
          </a:p>
        </p:txBody>
      </p:sp>
      <p:graphicFrame>
        <p:nvGraphicFramePr>
          <p:cNvPr id="6" name="Diagram 5">
            <a:extLst>
              <a:ext uri="{FF2B5EF4-FFF2-40B4-BE49-F238E27FC236}">
                <a16:creationId xmlns:a16="http://schemas.microsoft.com/office/drawing/2014/main" id="{90BA66CF-F9AE-1B4D-8CEC-8586C1311F24}"/>
              </a:ext>
            </a:extLst>
          </p:cNvPr>
          <p:cNvGraphicFramePr/>
          <p:nvPr>
            <p:extLst>
              <p:ext uri="{D42A27DB-BD31-4B8C-83A1-F6EECF244321}">
                <p14:modId xmlns:p14="http://schemas.microsoft.com/office/powerpoint/2010/main" val="79744600"/>
              </p:ext>
            </p:extLst>
          </p:nvPr>
        </p:nvGraphicFramePr>
        <p:xfrm>
          <a:off x="5273565" y="788275"/>
          <a:ext cx="3712779" cy="38831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73E5A37-026D-D14F-829F-225AB0B96961}"/>
              </a:ext>
            </a:extLst>
          </p:cNvPr>
          <p:cNvSpPr txBox="1"/>
          <p:nvPr/>
        </p:nvSpPr>
        <p:spPr>
          <a:xfrm>
            <a:off x="5714999" y="4671392"/>
            <a:ext cx="3003331" cy="830997"/>
          </a:xfrm>
          <a:prstGeom prst="rect">
            <a:avLst/>
          </a:prstGeom>
          <a:noFill/>
        </p:spPr>
        <p:txBody>
          <a:bodyPr wrap="square" rtlCol="0">
            <a:spAutoFit/>
          </a:bodyPr>
          <a:lstStyle/>
          <a:p>
            <a:r>
              <a:rPr lang="en-US" sz="800" dirty="0"/>
              <a:t>Source: Healthy People 2020, https://</a:t>
            </a:r>
            <a:r>
              <a:rPr lang="en-US" sz="800" dirty="0" err="1"/>
              <a:t>www.healthypeople.gov</a:t>
            </a:r>
            <a:r>
              <a:rPr lang="en-US" sz="800" dirty="0"/>
              <a:t>/2020/topics-objectives/topic/ social-determinants-of-health </a:t>
            </a:r>
          </a:p>
          <a:p>
            <a:endParaRPr lang="en-US" dirty="0"/>
          </a:p>
        </p:txBody>
      </p:sp>
    </p:spTree>
    <p:extLst>
      <p:ext uri="{BB962C8B-B14F-4D97-AF65-F5344CB8AC3E}">
        <p14:creationId xmlns:p14="http://schemas.microsoft.com/office/powerpoint/2010/main" val="110273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BD5D-72C4-314F-8808-AE1B56C45526}"/>
              </a:ext>
            </a:extLst>
          </p:cNvPr>
          <p:cNvSpPr>
            <a:spLocks noGrp="1"/>
          </p:cNvSpPr>
          <p:nvPr>
            <p:ph type="title"/>
          </p:nvPr>
        </p:nvSpPr>
        <p:spPr>
          <a:xfrm>
            <a:off x="547730" y="402548"/>
            <a:ext cx="6783946" cy="320088"/>
          </a:xfrm>
        </p:spPr>
        <p:txBody>
          <a:bodyPr/>
          <a:lstStyle/>
          <a:p>
            <a:r>
              <a:rPr lang="en-US" dirty="0"/>
              <a:t>Data Selection</a:t>
            </a:r>
          </a:p>
        </p:txBody>
      </p:sp>
      <p:sp>
        <p:nvSpPr>
          <p:cNvPr id="3" name="Content Placeholder 2">
            <a:extLst>
              <a:ext uri="{FF2B5EF4-FFF2-40B4-BE49-F238E27FC236}">
                <a16:creationId xmlns:a16="http://schemas.microsoft.com/office/drawing/2014/main" id="{1C94AEAE-4896-1148-88ED-A7FE1589711E}"/>
              </a:ext>
            </a:extLst>
          </p:cNvPr>
          <p:cNvSpPr>
            <a:spLocks noGrp="1"/>
          </p:cNvSpPr>
          <p:nvPr>
            <p:ph sz="quarter" idx="12"/>
          </p:nvPr>
        </p:nvSpPr>
        <p:spPr/>
        <p:txBody>
          <a:bodyPr/>
          <a:lstStyle/>
          <a:p>
            <a:pPr marL="285750" indent="-285750">
              <a:buFont typeface="Arial" panose="020B0604020202020204" pitchFamily="34" charset="0"/>
              <a:buChar char="•"/>
            </a:pPr>
            <a:r>
              <a:rPr lang="en-US" dirty="0"/>
              <a:t>Using the framework developed by Townsend (1987),</a:t>
            </a:r>
            <a:r>
              <a:rPr lang="en-US" baseline="30000" dirty="0"/>
              <a:t>2</a:t>
            </a:r>
            <a:r>
              <a:rPr lang="en-US" dirty="0"/>
              <a:t> the current study adopted a multi-dimensional or in this case, a multi-domain approach.</a:t>
            </a:r>
          </a:p>
          <a:p>
            <a:pPr marL="285750" indent="-285750">
              <a:buFont typeface="Arial" panose="020B0604020202020204" pitchFamily="34" charset="0"/>
              <a:buChar char="•"/>
            </a:pPr>
            <a:r>
              <a:rPr lang="en-US"/>
              <a:t>Measures </a:t>
            </a:r>
            <a:r>
              <a:rPr lang="en-US" dirty="0"/>
              <a:t>of social determinants of children’s health and well-being selected from literature review and international examples.</a:t>
            </a:r>
            <a:r>
              <a:rPr lang="en-US" baseline="30000" dirty="0"/>
              <a:t>3-4</a:t>
            </a:r>
            <a:endParaRPr lang="en-US" dirty="0"/>
          </a:p>
          <a:p>
            <a:pPr marL="285750" indent="-285750">
              <a:buFont typeface="Arial" panose="020B0604020202020204" pitchFamily="34" charset="0"/>
              <a:buChar char="•"/>
            </a:pPr>
            <a:r>
              <a:rPr lang="en-US" dirty="0"/>
              <a:t>Secondary data were collected from federal and state agencies.</a:t>
            </a:r>
            <a:r>
              <a:rPr lang="en-US" baseline="30000" dirty="0"/>
              <a:t>5-11 </a:t>
            </a:r>
            <a:endParaRPr lang="en-US" dirty="0"/>
          </a:p>
          <a:p>
            <a:pPr marL="285750" indent="-285750">
              <a:buFont typeface="Arial" panose="020B0604020202020204" pitchFamily="34" charset="0"/>
              <a:buChar char="•"/>
            </a:pPr>
            <a:r>
              <a:rPr lang="en-US" dirty="0"/>
              <a:t>These domains were made up of 53 constituent measures.</a:t>
            </a:r>
          </a:p>
          <a:p>
            <a:endParaRPr lang="en-US" dirty="0"/>
          </a:p>
        </p:txBody>
      </p:sp>
      <p:sp>
        <p:nvSpPr>
          <p:cNvPr id="4" name="Slide Number Placeholder 3">
            <a:extLst>
              <a:ext uri="{FF2B5EF4-FFF2-40B4-BE49-F238E27FC236}">
                <a16:creationId xmlns:a16="http://schemas.microsoft.com/office/drawing/2014/main" id="{A5CFC511-19D1-E744-913C-C99E9872460F}"/>
              </a:ext>
            </a:extLst>
          </p:cNvPr>
          <p:cNvSpPr>
            <a:spLocks noGrp="1"/>
          </p:cNvSpPr>
          <p:nvPr>
            <p:ph type="sldNum" sz="quarter" idx="4"/>
          </p:nvPr>
        </p:nvSpPr>
        <p:spPr/>
        <p:txBody>
          <a:bodyPr/>
          <a:lstStyle/>
          <a:p>
            <a:fld id="{42C32FFB-F9AE-46F0-A233-A2E628258990}" type="slidenum">
              <a:rPr lang="en-US" smtClean="0"/>
              <a:pPr/>
              <a:t>5</a:t>
            </a:fld>
            <a:endParaRPr lang="en-US" sz="1000"/>
          </a:p>
        </p:txBody>
      </p:sp>
      <p:sp>
        <p:nvSpPr>
          <p:cNvPr id="5" name="Footer Placeholder 4">
            <a:extLst>
              <a:ext uri="{FF2B5EF4-FFF2-40B4-BE49-F238E27FC236}">
                <a16:creationId xmlns:a16="http://schemas.microsoft.com/office/drawing/2014/main" id="{DB377940-FB84-6641-BB9B-F5AF0FE66ACF}"/>
              </a:ext>
            </a:extLst>
          </p:cNvPr>
          <p:cNvSpPr>
            <a:spLocks noGrp="1"/>
          </p:cNvSpPr>
          <p:nvPr>
            <p:ph type="ftr" sz="quarter" idx="3"/>
          </p:nvPr>
        </p:nvSpPr>
        <p:spPr/>
        <p:txBody>
          <a:bodyPr/>
          <a:lstStyle/>
          <a:p>
            <a:r>
              <a:rPr lang="en-US" dirty="0"/>
              <a:t>2021 Clinical Informatics Conference  |   </a:t>
            </a:r>
            <a:r>
              <a:rPr lang="en-US" dirty="0" err="1"/>
              <a:t>amia.org</a:t>
            </a:r>
            <a:endParaRPr lang="en-US" dirty="0"/>
          </a:p>
        </p:txBody>
      </p:sp>
    </p:spTree>
    <p:extLst>
      <p:ext uri="{BB962C8B-B14F-4D97-AF65-F5344CB8AC3E}">
        <p14:creationId xmlns:p14="http://schemas.microsoft.com/office/powerpoint/2010/main" val="2668625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BCB29137-7E35-2A4A-B4E4-8DF8363B5769}"/>
              </a:ext>
            </a:extLst>
          </p:cNvPr>
          <p:cNvCxnSpPr>
            <a:cxnSpLocks/>
            <a:stCxn id="45" idx="2"/>
          </p:cNvCxnSpPr>
          <p:nvPr/>
        </p:nvCxnSpPr>
        <p:spPr bwMode="auto">
          <a:xfrm>
            <a:off x="5240197" y="806393"/>
            <a:ext cx="11282" cy="2678326"/>
          </a:xfrm>
          <a:prstGeom prst="straightConnector1">
            <a:avLst/>
          </a:prstGeom>
          <a:ln w="19050">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571DAE0D-52A5-9A4F-AE0E-20785F6F82CA}"/>
              </a:ext>
            </a:extLst>
          </p:cNvPr>
          <p:cNvCxnSpPr>
            <a:cxnSpLocks/>
          </p:cNvCxnSpPr>
          <p:nvPr/>
        </p:nvCxnSpPr>
        <p:spPr bwMode="auto">
          <a:xfrm>
            <a:off x="4187659" y="812951"/>
            <a:ext cx="6098" cy="1476313"/>
          </a:xfrm>
          <a:prstGeom prst="straightConnector1">
            <a:avLst/>
          </a:prstGeom>
          <a:solidFill>
            <a:schemeClr val="accent1"/>
          </a:solidFill>
          <a:ln w="19050" cap="flat" cmpd="sng" algn="ctr">
            <a:solidFill>
              <a:schemeClr val="tx1"/>
            </a:solidFill>
            <a:prstDash val="solid"/>
            <a:round/>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Arrow Connector 36">
            <a:extLst>
              <a:ext uri="{FF2B5EF4-FFF2-40B4-BE49-F238E27FC236}">
                <a16:creationId xmlns:a16="http://schemas.microsoft.com/office/drawing/2014/main" id="{BF869D89-F952-274D-81A4-8DCE94178958}"/>
              </a:ext>
            </a:extLst>
          </p:cNvPr>
          <p:cNvCxnSpPr>
            <a:cxnSpLocks/>
          </p:cNvCxnSpPr>
          <p:nvPr/>
        </p:nvCxnSpPr>
        <p:spPr bwMode="auto">
          <a:xfrm>
            <a:off x="3257746" y="802119"/>
            <a:ext cx="4260" cy="131939"/>
          </a:xfrm>
          <a:prstGeom prst="straightConnector1">
            <a:avLst/>
          </a:prstGeom>
          <a:solidFill>
            <a:schemeClr val="accent1"/>
          </a:solidFill>
          <a:ln w="19050" cap="flat" cmpd="sng" algn="ctr">
            <a:solidFill>
              <a:schemeClr val="tx1"/>
            </a:solidFill>
            <a:prstDash val="solid"/>
            <a:round/>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Arrow Connector 37">
            <a:extLst>
              <a:ext uri="{FF2B5EF4-FFF2-40B4-BE49-F238E27FC236}">
                <a16:creationId xmlns:a16="http://schemas.microsoft.com/office/drawing/2014/main" id="{F8DB7B2A-DAF7-C04B-BFA0-FB016AD7A2EA}"/>
              </a:ext>
            </a:extLst>
          </p:cNvPr>
          <p:cNvCxnSpPr/>
          <p:nvPr/>
        </p:nvCxnSpPr>
        <p:spPr bwMode="auto">
          <a:xfrm>
            <a:off x="1123865" y="812951"/>
            <a:ext cx="0" cy="563324"/>
          </a:xfrm>
          <a:prstGeom prst="straightConnector1">
            <a:avLst/>
          </a:prstGeom>
          <a:solidFill>
            <a:schemeClr val="accent1"/>
          </a:solidFill>
          <a:ln w="19050" cap="flat" cmpd="sng" algn="ctr">
            <a:solidFill>
              <a:schemeClr val="tx1"/>
            </a:solidFill>
            <a:prstDash val="solid"/>
            <a:round/>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Arrow Connector 38">
            <a:extLst>
              <a:ext uri="{FF2B5EF4-FFF2-40B4-BE49-F238E27FC236}">
                <a16:creationId xmlns:a16="http://schemas.microsoft.com/office/drawing/2014/main" id="{235DEE21-9700-A84A-A183-1284DAAC6FE1}"/>
              </a:ext>
            </a:extLst>
          </p:cNvPr>
          <p:cNvCxnSpPr>
            <a:cxnSpLocks/>
          </p:cNvCxnSpPr>
          <p:nvPr/>
        </p:nvCxnSpPr>
        <p:spPr bwMode="auto">
          <a:xfrm>
            <a:off x="2162859" y="805402"/>
            <a:ext cx="7999" cy="2269983"/>
          </a:xfrm>
          <a:prstGeom prst="straightConnector1">
            <a:avLst/>
          </a:prstGeom>
          <a:solidFill>
            <a:schemeClr val="accent1"/>
          </a:solidFill>
          <a:ln w="19050" cap="flat" cmpd="sng" algn="ctr">
            <a:solidFill>
              <a:schemeClr val="tx1"/>
            </a:solidFill>
            <a:prstDash val="solid"/>
            <a:round/>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Arrow Connector 39">
            <a:extLst>
              <a:ext uri="{FF2B5EF4-FFF2-40B4-BE49-F238E27FC236}">
                <a16:creationId xmlns:a16="http://schemas.microsoft.com/office/drawing/2014/main" id="{58B1E3AE-DD21-9241-8C34-3DC724F19D93}"/>
              </a:ext>
            </a:extLst>
          </p:cNvPr>
          <p:cNvCxnSpPr>
            <a:cxnSpLocks/>
          </p:cNvCxnSpPr>
          <p:nvPr/>
        </p:nvCxnSpPr>
        <p:spPr bwMode="auto">
          <a:xfrm>
            <a:off x="8062616" y="836518"/>
            <a:ext cx="0" cy="2671271"/>
          </a:xfrm>
          <a:prstGeom prst="straightConnector1">
            <a:avLst/>
          </a:prstGeom>
          <a:solidFill>
            <a:schemeClr val="accent1"/>
          </a:solidFill>
          <a:ln w="19050" cap="flat" cmpd="sng" algn="ctr">
            <a:solidFill>
              <a:schemeClr val="tx1"/>
            </a:solidFill>
            <a:prstDash val="solid"/>
            <a:round/>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825AE73D-79CE-0546-938D-A4025E06F155}"/>
              </a:ext>
            </a:extLst>
          </p:cNvPr>
          <p:cNvCxnSpPr/>
          <p:nvPr/>
        </p:nvCxnSpPr>
        <p:spPr bwMode="auto">
          <a:xfrm>
            <a:off x="6323162" y="755217"/>
            <a:ext cx="0" cy="239420"/>
          </a:xfrm>
          <a:prstGeom prst="straightConnector1">
            <a:avLst/>
          </a:prstGeom>
          <a:solidFill>
            <a:schemeClr val="accent1"/>
          </a:solidFill>
          <a:ln w="19050" cap="flat" cmpd="sng" algn="ctr">
            <a:solidFill>
              <a:schemeClr val="tx1"/>
            </a:solidFill>
            <a:prstDash val="solid"/>
            <a:round/>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Arrow Connector 41">
            <a:extLst>
              <a:ext uri="{FF2B5EF4-FFF2-40B4-BE49-F238E27FC236}">
                <a16:creationId xmlns:a16="http://schemas.microsoft.com/office/drawing/2014/main" id="{64DCE8BA-11BB-3948-A994-0CDC6E7F4403}"/>
              </a:ext>
            </a:extLst>
          </p:cNvPr>
          <p:cNvCxnSpPr>
            <a:cxnSpLocks/>
          </p:cNvCxnSpPr>
          <p:nvPr/>
        </p:nvCxnSpPr>
        <p:spPr bwMode="auto">
          <a:xfrm>
            <a:off x="7173737" y="816190"/>
            <a:ext cx="0" cy="1439720"/>
          </a:xfrm>
          <a:prstGeom prst="straightConnector1">
            <a:avLst/>
          </a:prstGeom>
          <a:solidFill>
            <a:schemeClr val="accent1"/>
          </a:solidFill>
          <a:ln w="19050" cap="flat" cmpd="sng" algn="ctr">
            <a:solidFill>
              <a:schemeClr val="tx1"/>
            </a:solidFill>
            <a:prstDash val="solid"/>
            <a:round/>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Housing Domain">
            <a:extLst>
              <a:ext uri="{FF2B5EF4-FFF2-40B4-BE49-F238E27FC236}">
                <a16:creationId xmlns:a16="http://schemas.microsoft.com/office/drawing/2014/main" id="{7194D753-A49D-D74C-992C-666F10AE732C}"/>
              </a:ext>
            </a:extLst>
          </p:cNvPr>
          <p:cNvSpPr/>
          <p:nvPr/>
        </p:nvSpPr>
        <p:spPr bwMode="auto">
          <a:xfrm>
            <a:off x="695460" y="477435"/>
            <a:ext cx="856811" cy="335516"/>
          </a:xfrm>
          <a:prstGeom prst="roundRect">
            <a:avLst/>
          </a:prstGeom>
          <a:solidFill>
            <a:srgbClr val="92BBD1"/>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45384" tIns="22692" rIns="45384" bIns="22692" numCol="1" rtlCol="0" anchor="ctr" anchorCtr="0" compatLnSpc="1">
            <a:prstTxWarp prst="textNoShape">
              <a:avLst/>
            </a:prstTxWarp>
          </a:bodyPr>
          <a:lstStyle/>
          <a:p>
            <a:pPr algn="ctr" defTabSz="453863" eaLnBrk="0" fontAlgn="base" hangingPunct="0">
              <a:spcBef>
                <a:spcPct val="0"/>
              </a:spcBef>
              <a:spcAft>
                <a:spcPct val="0"/>
              </a:spcAft>
            </a:pPr>
            <a:r>
              <a:rPr lang="en-US" sz="1050" dirty="0">
                <a:latin typeface="Arial" panose="020B0604020202020204" pitchFamily="34" charset="0"/>
              </a:rPr>
              <a:t>Housing</a:t>
            </a:r>
          </a:p>
        </p:txBody>
      </p:sp>
      <p:sp>
        <p:nvSpPr>
          <p:cNvPr id="45" name="Education Domain">
            <a:extLst>
              <a:ext uri="{FF2B5EF4-FFF2-40B4-BE49-F238E27FC236}">
                <a16:creationId xmlns:a16="http://schemas.microsoft.com/office/drawing/2014/main" id="{151C3EA8-2732-A84A-BED5-2FC09C7213BE}"/>
              </a:ext>
            </a:extLst>
          </p:cNvPr>
          <p:cNvSpPr/>
          <p:nvPr/>
        </p:nvSpPr>
        <p:spPr bwMode="auto">
          <a:xfrm>
            <a:off x="4720562" y="466947"/>
            <a:ext cx="1039269" cy="339446"/>
          </a:xfrm>
          <a:prstGeom prst="roundRect">
            <a:avLst/>
          </a:prstGeom>
          <a:solidFill>
            <a:srgbClr val="A9A879"/>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45384" tIns="22692" rIns="45384" bIns="22692" numCol="1" rtlCol="0" anchor="ctr" anchorCtr="0" compatLnSpc="1">
            <a:prstTxWarp prst="textNoShape">
              <a:avLst/>
            </a:prstTxWarp>
          </a:bodyPr>
          <a:lstStyle/>
          <a:p>
            <a:pPr algn="ctr" defTabSz="453863" eaLnBrk="0" fontAlgn="base" hangingPunct="0">
              <a:spcBef>
                <a:spcPct val="0"/>
              </a:spcBef>
              <a:spcAft>
                <a:spcPct val="0"/>
              </a:spcAft>
            </a:pPr>
            <a:r>
              <a:rPr lang="en-US" sz="1050" dirty="0">
                <a:latin typeface="Arial" panose="020B0604020202020204" pitchFamily="34" charset="0"/>
              </a:rPr>
              <a:t>Education</a:t>
            </a:r>
          </a:p>
        </p:txBody>
      </p:sp>
      <p:sp>
        <p:nvSpPr>
          <p:cNvPr id="46" name="Family Stability Domain">
            <a:extLst>
              <a:ext uri="{FF2B5EF4-FFF2-40B4-BE49-F238E27FC236}">
                <a16:creationId xmlns:a16="http://schemas.microsoft.com/office/drawing/2014/main" id="{12CA9A23-AE98-8B49-9BC6-1B62C15BDCCA}"/>
              </a:ext>
            </a:extLst>
          </p:cNvPr>
          <p:cNvSpPr/>
          <p:nvPr/>
        </p:nvSpPr>
        <p:spPr bwMode="auto">
          <a:xfrm>
            <a:off x="2822683" y="477870"/>
            <a:ext cx="875300" cy="325163"/>
          </a:xfrm>
          <a:prstGeom prst="roundRect">
            <a:avLst/>
          </a:prstGeom>
          <a:solidFill>
            <a:srgbClr val="FFD6A9"/>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45384" tIns="22692" rIns="45384" bIns="22692" numCol="1" rtlCol="0" anchor="ctr" anchorCtr="0" compatLnSpc="1">
            <a:prstTxWarp prst="textNoShape">
              <a:avLst/>
            </a:prstTxWarp>
          </a:bodyPr>
          <a:lstStyle/>
          <a:p>
            <a:pPr algn="ctr" defTabSz="453863" eaLnBrk="0" fontAlgn="base" hangingPunct="0">
              <a:spcBef>
                <a:spcPct val="0"/>
              </a:spcBef>
              <a:spcAft>
                <a:spcPct val="0"/>
              </a:spcAft>
            </a:pPr>
            <a:r>
              <a:rPr lang="en-US" sz="1000" dirty="0">
                <a:solidFill>
                  <a:schemeClr val="tx1"/>
                </a:solidFill>
                <a:latin typeface="Arial" panose="020B0604020202020204" pitchFamily="34" charset="0"/>
              </a:rPr>
              <a:t>Family Stability</a:t>
            </a:r>
          </a:p>
        </p:txBody>
      </p:sp>
      <p:sp>
        <p:nvSpPr>
          <p:cNvPr id="47" name="Infant Health Domain">
            <a:extLst>
              <a:ext uri="{FF2B5EF4-FFF2-40B4-BE49-F238E27FC236}">
                <a16:creationId xmlns:a16="http://schemas.microsoft.com/office/drawing/2014/main" id="{01FCA569-EA62-9942-B565-6C0C7D62B39A}"/>
              </a:ext>
            </a:extLst>
          </p:cNvPr>
          <p:cNvSpPr/>
          <p:nvPr/>
        </p:nvSpPr>
        <p:spPr bwMode="auto">
          <a:xfrm>
            <a:off x="6823525" y="483168"/>
            <a:ext cx="700424" cy="322234"/>
          </a:xfrm>
          <a:prstGeom prst="roundRect">
            <a:avLst/>
          </a:prstGeom>
          <a:solidFill>
            <a:srgbClr val="D4DBF3"/>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45384" tIns="22692" rIns="45384" bIns="22692" numCol="1" rtlCol="0" anchor="ctr" anchorCtr="0" compatLnSpc="1">
            <a:prstTxWarp prst="textNoShape">
              <a:avLst/>
            </a:prstTxWarp>
          </a:bodyPr>
          <a:lstStyle/>
          <a:p>
            <a:pPr algn="ctr" defTabSz="453863" eaLnBrk="0" fontAlgn="base" hangingPunct="0">
              <a:spcBef>
                <a:spcPct val="0"/>
              </a:spcBef>
              <a:spcAft>
                <a:spcPct val="0"/>
              </a:spcAft>
            </a:pPr>
            <a:r>
              <a:rPr lang="en-US" sz="1050" dirty="0">
                <a:solidFill>
                  <a:sysClr val="windowText" lastClr="000000"/>
                </a:solidFill>
                <a:latin typeface="Arial" panose="020B0604020202020204" pitchFamily="34" charset="0"/>
              </a:rPr>
              <a:t>Infant Health</a:t>
            </a:r>
          </a:p>
        </p:txBody>
      </p:sp>
      <p:sp>
        <p:nvSpPr>
          <p:cNvPr id="48" name="Child Health Domain">
            <a:extLst>
              <a:ext uri="{FF2B5EF4-FFF2-40B4-BE49-F238E27FC236}">
                <a16:creationId xmlns:a16="http://schemas.microsoft.com/office/drawing/2014/main" id="{96798068-1FFF-AD41-9580-0179798AAC12}"/>
              </a:ext>
            </a:extLst>
          </p:cNvPr>
          <p:cNvSpPr/>
          <p:nvPr/>
        </p:nvSpPr>
        <p:spPr bwMode="auto">
          <a:xfrm>
            <a:off x="1632484" y="471977"/>
            <a:ext cx="1138442" cy="334739"/>
          </a:xfrm>
          <a:prstGeom prst="roundRect">
            <a:avLst/>
          </a:prstGeom>
          <a:solidFill>
            <a:srgbClr val="78A9AA"/>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45384" tIns="22692" rIns="45384" bIns="22692" numCol="1" rtlCol="0" anchor="ctr" anchorCtr="0" compatLnSpc="1">
            <a:prstTxWarp prst="textNoShape">
              <a:avLst/>
            </a:prstTxWarp>
          </a:bodyPr>
          <a:lstStyle/>
          <a:p>
            <a:pPr algn="ctr" defTabSz="453863" eaLnBrk="0" fontAlgn="base" hangingPunct="0">
              <a:spcBef>
                <a:spcPct val="0"/>
              </a:spcBef>
              <a:spcAft>
                <a:spcPct val="0"/>
              </a:spcAft>
            </a:pPr>
            <a:r>
              <a:rPr lang="en-US" sz="1050" dirty="0">
                <a:solidFill>
                  <a:sysClr val="windowText" lastClr="000000"/>
                </a:solidFill>
                <a:latin typeface="Arial" panose="020B0604020202020204" pitchFamily="34" charset="0"/>
              </a:rPr>
              <a:t>Child Health</a:t>
            </a:r>
          </a:p>
        </p:txBody>
      </p:sp>
      <p:sp>
        <p:nvSpPr>
          <p:cNvPr id="49" name="Access Domain">
            <a:extLst>
              <a:ext uri="{FF2B5EF4-FFF2-40B4-BE49-F238E27FC236}">
                <a16:creationId xmlns:a16="http://schemas.microsoft.com/office/drawing/2014/main" id="{4F5D268F-1769-2C4C-8D62-B9F0232918B5}"/>
              </a:ext>
            </a:extLst>
          </p:cNvPr>
          <p:cNvSpPr/>
          <p:nvPr/>
        </p:nvSpPr>
        <p:spPr bwMode="auto">
          <a:xfrm>
            <a:off x="5824074" y="477435"/>
            <a:ext cx="911376" cy="322234"/>
          </a:xfrm>
          <a:prstGeom prst="roundRect">
            <a:avLst/>
          </a:prstGeom>
          <a:solidFill>
            <a:schemeClr val="accent2">
              <a:lumMod val="5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45384" tIns="22692" rIns="45384" bIns="22692" numCol="1" rtlCol="0" anchor="ctr" anchorCtr="0" compatLnSpc="1">
            <a:prstTxWarp prst="textNoShape">
              <a:avLst/>
            </a:prstTxWarp>
          </a:bodyPr>
          <a:lstStyle/>
          <a:p>
            <a:pPr algn="ctr" defTabSz="453863" eaLnBrk="0" fontAlgn="base" hangingPunct="0">
              <a:spcBef>
                <a:spcPct val="0"/>
              </a:spcBef>
              <a:spcAft>
                <a:spcPct val="0"/>
              </a:spcAft>
            </a:pPr>
            <a:r>
              <a:rPr lang="en-US" sz="1050" dirty="0">
                <a:latin typeface="Arial" panose="020B0604020202020204" pitchFamily="34" charset="0"/>
              </a:rPr>
              <a:t>Access</a:t>
            </a:r>
          </a:p>
        </p:txBody>
      </p:sp>
      <p:sp>
        <p:nvSpPr>
          <p:cNvPr id="50" name="Environment Domain">
            <a:extLst>
              <a:ext uri="{FF2B5EF4-FFF2-40B4-BE49-F238E27FC236}">
                <a16:creationId xmlns:a16="http://schemas.microsoft.com/office/drawing/2014/main" id="{6B00BF32-4D65-5E40-97EE-E0E16D7F4CD3}"/>
              </a:ext>
            </a:extLst>
          </p:cNvPr>
          <p:cNvSpPr/>
          <p:nvPr/>
        </p:nvSpPr>
        <p:spPr bwMode="auto">
          <a:xfrm>
            <a:off x="3759805" y="466184"/>
            <a:ext cx="905876" cy="34097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45384" tIns="22692" rIns="45384" bIns="22692" numCol="1" rtlCol="0" anchor="ctr" anchorCtr="0" compatLnSpc="1">
            <a:prstTxWarp prst="textNoShape">
              <a:avLst/>
            </a:prstTxWarp>
          </a:bodyPr>
          <a:lstStyle/>
          <a:p>
            <a:pPr algn="ctr" defTabSz="453863" eaLnBrk="0" fontAlgn="base" hangingPunct="0">
              <a:spcBef>
                <a:spcPct val="0"/>
              </a:spcBef>
              <a:spcAft>
                <a:spcPct val="0"/>
              </a:spcAft>
            </a:pPr>
            <a:r>
              <a:rPr lang="en-US" sz="1050" dirty="0">
                <a:solidFill>
                  <a:schemeClr val="tx1"/>
                </a:solidFill>
                <a:latin typeface="Arial" panose="020B0604020202020204" pitchFamily="34" charset="0"/>
              </a:rPr>
              <a:t>Environment</a:t>
            </a:r>
          </a:p>
        </p:txBody>
      </p:sp>
      <p:sp>
        <p:nvSpPr>
          <p:cNvPr id="51" name="Criminal Justice Domain">
            <a:extLst>
              <a:ext uri="{FF2B5EF4-FFF2-40B4-BE49-F238E27FC236}">
                <a16:creationId xmlns:a16="http://schemas.microsoft.com/office/drawing/2014/main" id="{18CFF1B1-DCBC-6C44-AF36-57A49602B6AB}"/>
              </a:ext>
            </a:extLst>
          </p:cNvPr>
          <p:cNvSpPr/>
          <p:nvPr/>
        </p:nvSpPr>
        <p:spPr bwMode="auto">
          <a:xfrm>
            <a:off x="7578522" y="477435"/>
            <a:ext cx="968189" cy="340973"/>
          </a:xfrm>
          <a:prstGeom prst="roundRect">
            <a:avLst/>
          </a:prstGeom>
          <a:solidFill>
            <a:srgbClr val="AB7A79"/>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45384" tIns="22692" rIns="45384" bIns="22692" numCol="1" rtlCol="0" anchor="ctr" anchorCtr="0" compatLnSpc="1">
            <a:prstTxWarp prst="textNoShape">
              <a:avLst/>
            </a:prstTxWarp>
          </a:bodyPr>
          <a:lstStyle/>
          <a:p>
            <a:pPr algn="ctr" defTabSz="453863" eaLnBrk="0" fontAlgn="base" hangingPunct="0">
              <a:spcBef>
                <a:spcPct val="0"/>
              </a:spcBef>
              <a:spcAft>
                <a:spcPct val="0"/>
              </a:spcAft>
            </a:pPr>
            <a:r>
              <a:rPr lang="en-US" sz="1050" dirty="0">
                <a:latin typeface="Arial" panose="020B0604020202020204" pitchFamily="34" charset="0"/>
              </a:rPr>
              <a:t>Criminal Justice</a:t>
            </a:r>
          </a:p>
        </p:txBody>
      </p:sp>
      <p:sp>
        <p:nvSpPr>
          <p:cNvPr id="53" name="Infant Health Measures">
            <a:extLst>
              <a:ext uri="{FF2B5EF4-FFF2-40B4-BE49-F238E27FC236}">
                <a16:creationId xmlns:a16="http://schemas.microsoft.com/office/drawing/2014/main" id="{0F0AB6A9-6DD0-5741-9DCE-D196A15916D5}"/>
              </a:ext>
            </a:extLst>
          </p:cNvPr>
          <p:cNvSpPr txBox="1"/>
          <p:nvPr/>
        </p:nvSpPr>
        <p:spPr>
          <a:xfrm>
            <a:off x="6023303" y="2255910"/>
            <a:ext cx="3110438" cy="1059865"/>
          </a:xfrm>
          <a:prstGeom prst="roundRect">
            <a:avLst/>
          </a:prstGeom>
          <a:solidFill>
            <a:srgbClr val="D4DBF3"/>
          </a:solidFill>
          <a:ln/>
        </p:spPr>
        <p:style>
          <a:lnRef idx="0">
            <a:schemeClr val="accent4"/>
          </a:lnRef>
          <a:fillRef idx="3">
            <a:schemeClr val="accent4"/>
          </a:fillRef>
          <a:effectRef idx="3">
            <a:schemeClr val="accent4"/>
          </a:effectRef>
          <a:fontRef idx="minor">
            <a:schemeClr val="lt1"/>
          </a:fontRef>
        </p:style>
        <p:txBody>
          <a:bodyPr wrap="square" lIns="68580" tIns="34290" rIns="68580" bIns="34290" rtlCol="0" anchor="t">
            <a:spAutoFit/>
          </a:bodyPr>
          <a:lstStyle/>
          <a:p>
            <a:pPr marL="45244" indent="-45244">
              <a:buFont typeface="Arial" panose="020B0604020202020204" pitchFamily="34" charset="0"/>
              <a:buChar char="•"/>
            </a:pPr>
            <a:r>
              <a:rPr lang="en-US" sz="825" dirty="0">
                <a:solidFill>
                  <a:sysClr val="windowText" lastClr="000000"/>
                </a:solidFill>
              </a:rPr>
              <a:t>Infant mortality rate</a:t>
            </a:r>
            <a:endParaRPr lang="en-US" sz="1350" dirty="0">
              <a:solidFill>
                <a:sysClr val="windowText" lastClr="000000"/>
              </a:solidFill>
            </a:endParaRPr>
          </a:p>
          <a:p>
            <a:pPr marL="45244" indent="-45244">
              <a:buFont typeface="Arial" panose="020B0604020202020204" pitchFamily="34" charset="0"/>
              <a:buChar char="•"/>
            </a:pPr>
            <a:r>
              <a:rPr lang="en-US" sz="825" dirty="0">
                <a:solidFill>
                  <a:sysClr val="windowText" lastClr="000000"/>
                </a:solidFill>
              </a:rPr>
              <a:t>Pre-term birth rate</a:t>
            </a:r>
            <a:endParaRPr lang="en-US" sz="825" dirty="0">
              <a:solidFill>
                <a:sysClr val="windowText" lastClr="000000"/>
              </a:solidFill>
              <a:cs typeface="Calibri" panose="020F0502020204030204"/>
            </a:endParaRPr>
          </a:p>
          <a:p>
            <a:pPr marL="45244" indent="-45244">
              <a:buFont typeface="Arial" panose="020B0604020202020204" pitchFamily="34" charset="0"/>
              <a:buChar char="•"/>
            </a:pPr>
            <a:r>
              <a:rPr lang="en-US" sz="825" dirty="0">
                <a:solidFill>
                  <a:sysClr val="windowText" lastClr="000000"/>
                </a:solidFill>
              </a:rPr>
              <a:t>% NICU stay</a:t>
            </a:r>
            <a:endParaRPr lang="en-US" sz="825" dirty="0">
              <a:solidFill>
                <a:sysClr val="windowText" lastClr="000000"/>
              </a:solidFill>
              <a:cs typeface="Calibri" panose="020F0502020204030204"/>
            </a:endParaRPr>
          </a:p>
          <a:p>
            <a:pPr marL="45244" indent="-45244">
              <a:buFont typeface="Arial" panose="020B0604020202020204" pitchFamily="34" charset="0"/>
              <a:buChar char="•"/>
            </a:pPr>
            <a:r>
              <a:rPr lang="en-US" sz="825" dirty="0">
                <a:solidFill>
                  <a:sysClr val="windowText" lastClr="000000"/>
                </a:solidFill>
              </a:rPr>
              <a:t>% NAS</a:t>
            </a:r>
            <a:endParaRPr lang="en-US" sz="825" dirty="0">
              <a:solidFill>
                <a:sysClr val="windowText" lastClr="000000"/>
              </a:solidFill>
              <a:cs typeface="Calibri" panose="020F0502020204030204"/>
            </a:endParaRPr>
          </a:p>
          <a:p>
            <a:pPr marL="45244" indent="-45244">
              <a:buFont typeface="Arial" panose="020B0604020202020204" pitchFamily="34" charset="0"/>
              <a:buChar char="•"/>
            </a:pPr>
            <a:r>
              <a:rPr lang="en-US" sz="825" dirty="0">
                <a:solidFill>
                  <a:sysClr val="windowText" lastClr="000000"/>
                </a:solidFill>
              </a:rPr>
              <a:t>Six or more Well Child visits</a:t>
            </a:r>
            <a:endParaRPr lang="en-US" sz="825" dirty="0">
              <a:solidFill>
                <a:sysClr val="windowText" lastClr="000000"/>
              </a:solidFill>
              <a:cs typeface="Calibri"/>
            </a:endParaRPr>
          </a:p>
          <a:p>
            <a:pPr marL="45244" indent="-45244">
              <a:buFont typeface="Arial" panose="020B0604020202020204" pitchFamily="34" charset="0"/>
              <a:buChar char="•"/>
            </a:pPr>
            <a:r>
              <a:rPr lang="en-US" sz="825" dirty="0">
                <a:solidFill>
                  <a:sysClr val="windowText" lastClr="000000"/>
                </a:solidFill>
              </a:rPr>
              <a:t>% born to MDCD women with severe maternal morbidity</a:t>
            </a:r>
            <a:endParaRPr lang="en-US" sz="825" dirty="0">
              <a:solidFill>
                <a:sysClr val="windowText" lastClr="000000"/>
              </a:solidFill>
              <a:cs typeface="Calibri"/>
            </a:endParaRPr>
          </a:p>
          <a:p>
            <a:pPr marL="45244" indent="-45244">
              <a:buFont typeface="Arial" panose="020B0604020202020204" pitchFamily="34" charset="0"/>
              <a:buChar char="•"/>
            </a:pPr>
            <a:r>
              <a:rPr lang="en-US" sz="825" dirty="0">
                <a:solidFill>
                  <a:sysClr val="windowText" lastClr="000000"/>
                </a:solidFill>
              </a:rPr>
              <a:t>% MDCD infants with injury or poisoning in first year of life</a:t>
            </a:r>
            <a:endParaRPr lang="en-US" sz="825" dirty="0">
              <a:solidFill>
                <a:sysClr val="windowText" lastClr="000000"/>
              </a:solidFill>
              <a:cs typeface="Calibri"/>
            </a:endParaRPr>
          </a:p>
        </p:txBody>
      </p:sp>
      <p:sp>
        <p:nvSpPr>
          <p:cNvPr id="54" name="Child Health Measures">
            <a:extLst>
              <a:ext uri="{FF2B5EF4-FFF2-40B4-BE49-F238E27FC236}">
                <a16:creationId xmlns:a16="http://schemas.microsoft.com/office/drawing/2014/main" id="{9AFB7EB6-C9D3-E747-B7E2-6E3712670AE7}"/>
              </a:ext>
            </a:extLst>
          </p:cNvPr>
          <p:cNvSpPr txBox="1"/>
          <p:nvPr/>
        </p:nvSpPr>
        <p:spPr>
          <a:xfrm>
            <a:off x="695461" y="3075385"/>
            <a:ext cx="2009788" cy="1647259"/>
          </a:xfrm>
          <a:prstGeom prst="roundRect">
            <a:avLst/>
          </a:prstGeom>
          <a:solidFill>
            <a:srgbClr val="78A9AA"/>
          </a:solidFill>
          <a:ln/>
        </p:spPr>
        <p:style>
          <a:lnRef idx="0">
            <a:schemeClr val="accent4"/>
          </a:lnRef>
          <a:fillRef idx="3">
            <a:schemeClr val="accent4"/>
          </a:fillRef>
          <a:effectRef idx="3">
            <a:schemeClr val="accent4"/>
          </a:effectRef>
          <a:fontRef idx="minor">
            <a:schemeClr val="lt1"/>
          </a:fontRef>
        </p:style>
        <p:txBody>
          <a:bodyPr wrap="square" rtlCol="0">
            <a:spAutoFit/>
          </a:bodyPr>
          <a:lstStyle/>
          <a:p>
            <a:pPr marL="45386" indent="-45386">
              <a:buFont typeface="Arial" panose="020B0604020202020204" pitchFamily="34" charset="0"/>
              <a:buChar char="•"/>
            </a:pPr>
            <a:r>
              <a:rPr lang="en-US" sz="825" dirty="0">
                <a:solidFill>
                  <a:sysClr val="windowText" lastClr="000000"/>
                </a:solidFill>
              </a:rPr>
              <a:t>Age 1-5 MDCD with dev. delay</a:t>
            </a:r>
          </a:p>
          <a:p>
            <a:pPr marL="45386" indent="-45386">
              <a:buFont typeface="Arial" panose="020B0604020202020204" pitchFamily="34" charset="0"/>
              <a:buChar char="•"/>
            </a:pPr>
            <a:r>
              <a:rPr lang="en-US" sz="825" dirty="0">
                <a:solidFill>
                  <a:sysClr val="windowText" lastClr="000000"/>
                </a:solidFill>
              </a:rPr>
              <a:t>Age 3-6 meeting continuous enrollment PCP</a:t>
            </a:r>
          </a:p>
          <a:p>
            <a:pPr marL="45386" indent="-45386">
              <a:buFont typeface="Arial" panose="020B0604020202020204" pitchFamily="34" charset="0"/>
              <a:buChar char="•"/>
            </a:pPr>
            <a:r>
              <a:rPr lang="en-US" sz="825" dirty="0">
                <a:solidFill>
                  <a:sysClr val="windowText" lastClr="000000"/>
                </a:solidFill>
              </a:rPr>
              <a:t>Age 6-17 MDCD with asthma</a:t>
            </a:r>
          </a:p>
          <a:p>
            <a:pPr marL="45386" indent="-45386">
              <a:buFont typeface="Arial" panose="020B0604020202020204" pitchFamily="34" charset="0"/>
              <a:buChar char="•"/>
            </a:pPr>
            <a:r>
              <a:rPr lang="en-US" sz="825" dirty="0">
                <a:solidFill>
                  <a:sysClr val="windowText" lastClr="000000"/>
                </a:solidFill>
              </a:rPr>
              <a:t>Age 6-17 MDCD with diabetes</a:t>
            </a:r>
          </a:p>
          <a:p>
            <a:pPr marL="45386" indent="-45386">
              <a:buFont typeface="Arial" panose="020B0604020202020204" pitchFamily="34" charset="0"/>
              <a:buChar char="•"/>
            </a:pPr>
            <a:r>
              <a:rPr lang="en-US" sz="825" dirty="0">
                <a:solidFill>
                  <a:sysClr val="windowText" lastClr="000000"/>
                </a:solidFill>
              </a:rPr>
              <a:t>Age 6-17 MDCD with obesity</a:t>
            </a:r>
          </a:p>
          <a:p>
            <a:pPr marL="45386" indent="-45386">
              <a:buFont typeface="Arial" panose="020B0604020202020204" pitchFamily="34" charset="0"/>
              <a:buChar char="•"/>
            </a:pPr>
            <a:r>
              <a:rPr lang="en-US" sz="825" dirty="0">
                <a:solidFill>
                  <a:sysClr val="windowText" lastClr="000000"/>
                </a:solidFill>
              </a:rPr>
              <a:t>Age 6-17 MDCD with MI</a:t>
            </a:r>
          </a:p>
          <a:p>
            <a:pPr marL="45386" indent="-45386">
              <a:buFont typeface="Arial" panose="020B0604020202020204" pitchFamily="34" charset="0"/>
              <a:buChar char="•"/>
            </a:pPr>
            <a:r>
              <a:rPr lang="en-US" sz="825" dirty="0">
                <a:solidFill>
                  <a:sysClr val="windowText" lastClr="000000"/>
                </a:solidFill>
              </a:rPr>
              <a:t>Age 6-17 MDCD with dev. disability</a:t>
            </a:r>
          </a:p>
          <a:p>
            <a:pPr marL="45386" indent="-45386">
              <a:buFont typeface="Arial" panose="020B0604020202020204" pitchFamily="34" charset="0"/>
              <a:buChar char="•"/>
            </a:pPr>
            <a:r>
              <a:rPr lang="en-US" sz="825" dirty="0">
                <a:solidFill>
                  <a:sysClr val="windowText" lastClr="000000"/>
                </a:solidFill>
              </a:rPr>
              <a:t>Age 6-17 MDCD received psychotropic medication</a:t>
            </a:r>
          </a:p>
        </p:txBody>
      </p:sp>
      <p:sp>
        <p:nvSpPr>
          <p:cNvPr id="55" name="Access Measures">
            <a:extLst>
              <a:ext uri="{FF2B5EF4-FFF2-40B4-BE49-F238E27FC236}">
                <a16:creationId xmlns:a16="http://schemas.microsoft.com/office/drawing/2014/main" id="{FC4D9548-9317-AA41-AFA1-02E7FED8E4EB}"/>
              </a:ext>
            </a:extLst>
          </p:cNvPr>
          <p:cNvSpPr txBox="1"/>
          <p:nvPr/>
        </p:nvSpPr>
        <p:spPr>
          <a:xfrm>
            <a:off x="5324556" y="1003734"/>
            <a:ext cx="2377702" cy="1059865"/>
          </a:xfrm>
          <a:prstGeom prst="roundRect">
            <a:avLst/>
          </a:prstGeom>
          <a:solidFill>
            <a:schemeClr val="accent2">
              <a:lumMod val="50000"/>
            </a:schemeClr>
          </a:solidFill>
          <a:ln/>
        </p:spPr>
        <p:style>
          <a:lnRef idx="0">
            <a:schemeClr val="accent4"/>
          </a:lnRef>
          <a:fillRef idx="3">
            <a:schemeClr val="accent4"/>
          </a:fillRef>
          <a:effectRef idx="3">
            <a:schemeClr val="accent4"/>
          </a:effectRef>
          <a:fontRef idx="minor">
            <a:schemeClr val="lt1"/>
          </a:fontRef>
        </p:style>
        <p:txBody>
          <a:bodyPr wrap="square" lIns="68580" tIns="34290" rIns="68580" bIns="34290" rtlCol="0" anchor="t">
            <a:spAutoFit/>
          </a:bodyPr>
          <a:lstStyle/>
          <a:p>
            <a:pPr marL="45244" indent="-45244">
              <a:buFont typeface="Arial" panose="020B0604020202020204" pitchFamily="34" charset="0"/>
              <a:buChar char="•"/>
            </a:pPr>
            <a:r>
              <a:rPr lang="en-US" sz="825" dirty="0"/>
              <a:t>Low transportation cost index </a:t>
            </a:r>
            <a:endParaRPr lang="en-US" sz="1350" dirty="0"/>
          </a:p>
          <a:p>
            <a:pPr marL="45244" indent="-45244">
              <a:buFont typeface="Arial" panose="020B0604020202020204" pitchFamily="34" charset="0"/>
              <a:buChar char="•"/>
            </a:pPr>
            <a:r>
              <a:rPr lang="en-US" sz="825" dirty="0"/>
              <a:t>Distance to supermarket</a:t>
            </a:r>
            <a:endParaRPr lang="en-US" sz="825" dirty="0">
              <a:cs typeface="Calibri"/>
            </a:endParaRPr>
          </a:p>
          <a:p>
            <a:pPr marL="45244" indent="-45244">
              <a:buFont typeface="Arial" panose="020B0604020202020204" pitchFamily="34" charset="0"/>
              <a:buChar char="•"/>
            </a:pPr>
            <a:r>
              <a:rPr lang="en-US" sz="825" dirty="0"/>
              <a:t>% Housing units without vehicle</a:t>
            </a:r>
            <a:endParaRPr lang="en-US" sz="825" dirty="0">
              <a:cs typeface="Calibri"/>
            </a:endParaRPr>
          </a:p>
          <a:p>
            <a:pPr marL="45244" indent="-45244">
              <a:buFont typeface="Arial" panose="020B0604020202020204" pitchFamily="34" charset="0"/>
              <a:buChar char="•"/>
            </a:pPr>
            <a:r>
              <a:rPr lang="en-US" sz="825" dirty="0"/>
              <a:t>Child BH visits meeting CMS Standards.</a:t>
            </a:r>
            <a:endParaRPr lang="en-US" sz="825" dirty="0">
              <a:cs typeface="Calibri"/>
            </a:endParaRPr>
          </a:p>
          <a:p>
            <a:pPr marL="45244" indent="-45244">
              <a:buFont typeface="Arial" panose="020B0604020202020204" pitchFamily="34" charset="0"/>
              <a:buChar char="•"/>
            </a:pPr>
            <a:r>
              <a:rPr lang="en-US" sz="825" dirty="0"/>
              <a:t>Child PCP visits meeting CMS Standards</a:t>
            </a:r>
            <a:endParaRPr lang="en-US" sz="825" dirty="0">
              <a:cs typeface="Calibri"/>
            </a:endParaRPr>
          </a:p>
          <a:p>
            <a:pPr marL="45244" indent="-45244">
              <a:buFont typeface="Arial" panose="020B0604020202020204" pitchFamily="34" charset="0"/>
              <a:buChar char="•"/>
            </a:pPr>
            <a:r>
              <a:rPr lang="en-US" sz="825" dirty="0"/>
              <a:t>Geographic Isolation</a:t>
            </a:r>
            <a:endParaRPr lang="en-US" sz="825" dirty="0">
              <a:cs typeface="Calibri"/>
            </a:endParaRPr>
          </a:p>
          <a:p>
            <a:pPr marL="45244" indent="-45244">
              <a:buFont typeface="Arial" panose="020B0604020202020204" pitchFamily="34" charset="0"/>
              <a:buChar char="•"/>
            </a:pPr>
            <a:r>
              <a:rPr lang="en-US" sz="825" dirty="0"/>
              <a:t>Distance to nearest elementary school</a:t>
            </a:r>
            <a:endParaRPr lang="en-US" sz="300" dirty="0">
              <a:cs typeface="Calibri" panose="020F0502020204030204"/>
            </a:endParaRPr>
          </a:p>
        </p:txBody>
      </p:sp>
      <p:sp>
        <p:nvSpPr>
          <p:cNvPr id="56" name="Criminal Justice Measures">
            <a:extLst>
              <a:ext uri="{FF2B5EF4-FFF2-40B4-BE49-F238E27FC236}">
                <a16:creationId xmlns:a16="http://schemas.microsoft.com/office/drawing/2014/main" id="{5CD3714F-6137-C445-A53B-9C49EC86E124}"/>
              </a:ext>
            </a:extLst>
          </p:cNvPr>
          <p:cNvSpPr txBox="1"/>
          <p:nvPr/>
        </p:nvSpPr>
        <p:spPr>
          <a:xfrm>
            <a:off x="6823525" y="3492590"/>
            <a:ext cx="2144105" cy="1059865"/>
          </a:xfrm>
          <a:prstGeom prst="roundRect">
            <a:avLst/>
          </a:prstGeom>
          <a:solidFill>
            <a:srgbClr val="AB7A79"/>
          </a:solidFill>
          <a:ln/>
        </p:spPr>
        <p:style>
          <a:lnRef idx="0">
            <a:schemeClr val="accent4"/>
          </a:lnRef>
          <a:fillRef idx="3">
            <a:schemeClr val="accent4"/>
          </a:fillRef>
          <a:effectRef idx="3">
            <a:schemeClr val="accent4"/>
          </a:effectRef>
          <a:fontRef idx="minor">
            <a:schemeClr val="lt1"/>
          </a:fontRef>
        </p:style>
        <p:txBody>
          <a:bodyPr wrap="square" lIns="68580" tIns="34290" rIns="68580" bIns="34290" rtlCol="0" anchor="t">
            <a:spAutoFit/>
          </a:bodyPr>
          <a:lstStyle/>
          <a:p>
            <a:pPr marL="45244" indent="-45244">
              <a:buFont typeface="Arial" panose="020B0604020202020204" pitchFamily="34" charset="0"/>
              <a:buChar char="•"/>
            </a:pPr>
            <a:r>
              <a:rPr lang="en-US" sz="825" dirty="0"/>
              <a:t>Homicide, aggravated assault and sexual assault</a:t>
            </a:r>
            <a:endParaRPr lang="en-US" sz="1350" dirty="0"/>
          </a:p>
          <a:p>
            <a:pPr marL="45244" indent="-45244">
              <a:buFont typeface="Arial" panose="020B0604020202020204" pitchFamily="34" charset="0"/>
              <a:buChar char="•"/>
            </a:pPr>
            <a:r>
              <a:rPr lang="en-US" sz="825" dirty="0"/>
              <a:t>Robbery incidents</a:t>
            </a:r>
            <a:endParaRPr lang="en-US" sz="825" dirty="0">
              <a:cs typeface="Calibri" panose="020F0502020204030204"/>
            </a:endParaRPr>
          </a:p>
          <a:p>
            <a:pPr marL="45244" indent="-45244">
              <a:buFont typeface="Arial" panose="020B0604020202020204" pitchFamily="34" charset="0"/>
              <a:buChar char="•"/>
            </a:pPr>
            <a:r>
              <a:rPr lang="en-US" sz="825" dirty="0"/>
              <a:t>Burglary, larceny-theft, and motor vehicle theft</a:t>
            </a:r>
            <a:endParaRPr lang="en-US" sz="825" dirty="0">
              <a:cs typeface="Calibri" panose="020F0502020204030204"/>
            </a:endParaRPr>
          </a:p>
          <a:p>
            <a:pPr marL="45244" indent="-45244">
              <a:buFont typeface="Arial" panose="020B0604020202020204" pitchFamily="34" charset="0"/>
              <a:buChar char="•"/>
            </a:pPr>
            <a:r>
              <a:rPr lang="en-US" sz="825" dirty="0"/>
              <a:t>Public DUI and drunkenness  </a:t>
            </a:r>
            <a:endParaRPr lang="en-US" sz="825" dirty="0">
              <a:cs typeface="Calibri"/>
            </a:endParaRPr>
          </a:p>
          <a:p>
            <a:pPr marL="45244" indent="-45244">
              <a:buFont typeface="Arial" panose="020B0604020202020204" pitchFamily="34" charset="0"/>
              <a:buChar char="•"/>
            </a:pPr>
            <a:r>
              <a:rPr lang="en-US" sz="825" dirty="0"/>
              <a:t>Drug-related crime incidents</a:t>
            </a:r>
            <a:endParaRPr lang="en-US" sz="825" dirty="0">
              <a:cs typeface="Calibri" panose="020F0502020204030204"/>
            </a:endParaRPr>
          </a:p>
        </p:txBody>
      </p:sp>
      <p:sp>
        <p:nvSpPr>
          <p:cNvPr id="57" name="Family Stability Measures">
            <a:extLst>
              <a:ext uri="{FF2B5EF4-FFF2-40B4-BE49-F238E27FC236}">
                <a16:creationId xmlns:a16="http://schemas.microsoft.com/office/drawing/2014/main" id="{827CE0C6-C7D5-4741-8BA8-3CA1CCCA28EA}"/>
              </a:ext>
            </a:extLst>
          </p:cNvPr>
          <p:cNvSpPr txBox="1"/>
          <p:nvPr/>
        </p:nvSpPr>
        <p:spPr>
          <a:xfrm>
            <a:off x="2684711" y="908755"/>
            <a:ext cx="2400524" cy="1225868"/>
          </a:xfrm>
          <a:prstGeom prst="roundRect">
            <a:avLst/>
          </a:prstGeom>
          <a:solidFill>
            <a:srgbClr val="FFD6A9"/>
          </a:solidFill>
          <a:ln/>
        </p:spPr>
        <p:style>
          <a:lnRef idx="0">
            <a:schemeClr val="accent4"/>
          </a:lnRef>
          <a:fillRef idx="3">
            <a:schemeClr val="accent4"/>
          </a:fillRef>
          <a:effectRef idx="3">
            <a:schemeClr val="accent4"/>
          </a:effectRef>
          <a:fontRef idx="minor">
            <a:schemeClr val="lt1"/>
          </a:fontRef>
        </p:style>
        <p:txBody>
          <a:bodyPr wrap="square" rtlCol="0">
            <a:spAutoFit/>
          </a:bodyPr>
          <a:lstStyle/>
          <a:p>
            <a:pPr marL="45386" indent="-45386">
              <a:buFont typeface="Arial" panose="020B0604020202020204" pitchFamily="34" charset="0"/>
              <a:buChar char="•"/>
            </a:pPr>
            <a:r>
              <a:rPr lang="en-US" sz="825" dirty="0">
                <a:solidFill>
                  <a:schemeClr val="tx1"/>
                </a:solidFill>
              </a:rPr>
              <a:t>Labor Market Engagement Index </a:t>
            </a:r>
          </a:p>
          <a:p>
            <a:pPr marL="45386" indent="-45386">
              <a:buFont typeface="Arial" panose="020B0604020202020204" pitchFamily="34" charset="0"/>
              <a:buChar char="•"/>
            </a:pPr>
            <a:r>
              <a:rPr lang="en-US" sz="825" dirty="0">
                <a:solidFill>
                  <a:schemeClr val="tx1"/>
                </a:solidFill>
              </a:rPr>
              <a:t>% of children living in a household with below-poverty income</a:t>
            </a:r>
          </a:p>
          <a:p>
            <a:pPr marL="45386" indent="-45386">
              <a:buFont typeface="Arial" panose="020B0604020202020204" pitchFamily="34" charset="0"/>
              <a:buChar char="•"/>
            </a:pPr>
            <a:r>
              <a:rPr lang="en-US" sz="825" dirty="0">
                <a:solidFill>
                  <a:schemeClr val="tx1"/>
                </a:solidFill>
              </a:rPr>
              <a:t>% of children no paternity at birth</a:t>
            </a:r>
          </a:p>
          <a:p>
            <a:pPr marL="45386" indent="-45386">
              <a:buFont typeface="Arial" panose="020B0604020202020204" pitchFamily="34" charset="0"/>
              <a:buChar char="•"/>
            </a:pPr>
            <a:r>
              <a:rPr lang="en-US" sz="825" dirty="0">
                <a:solidFill>
                  <a:schemeClr val="tx1"/>
                </a:solidFill>
              </a:rPr>
              <a:t>% of parents enrolled in MDCD with a primary SMI diagnosis</a:t>
            </a:r>
          </a:p>
          <a:p>
            <a:pPr marL="45386" indent="-45386">
              <a:buFont typeface="Arial" panose="020B0604020202020204" pitchFamily="34" charset="0"/>
              <a:buChar char="•"/>
            </a:pPr>
            <a:r>
              <a:rPr lang="en-US" sz="825" dirty="0">
                <a:solidFill>
                  <a:schemeClr val="tx1"/>
                </a:solidFill>
              </a:rPr>
              <a:t>% of parents enrolled in MDCD with a primary SUD diagnosis</a:t>
            </a:r>
          </a:p>
        </p:txBody>
      </p:sp>
      <p:sp>
        <p:nvSpPr>
          <p:cNvPr id="58" name="Education Measures">
            <a:extLst>
              <a:ext uri="{FF2B5EF4-FFF2-40B4-BE49-F238E27FC236}">
                <a16:creationId xmlns:a16="http://schemas.microsoft.com/office/drawing/2014/main" id="{165E6D61-1A61-924E-A646-8CBACE8F9EB9}"/>
              </a:ext>
            </a:extLst>
          </p:cNvPr>
          <p:cNvSpPr txBox="1"/>
          <p:nvPr/>
        </p:nvSpPr>
        <p:spPr>
          <a:xfrm>
            <a:off x="3827597" y="3498190"/>
            <a:ext cx="2691425" cy="1200329"/>
          </a:xfrm>
          <a:prstGeom prst="roundRect">
            <a:avLst/>
          </a:prstGeom>
          <a:solidFill>
            <a:srgbClr val="A9A879"/>
          </a:solidFill>
          <a:ln/>
        </p:spPr>
        <p:style>
          <a:lnRef idx="0">
            <a:schemeClr val="accent4"/>
          </a:lnRef>
          <a:fillRef idx="3">
            <a:schemeClr val="accent4"/>
          </a:fillRef>
          <a:effectRef idx="3">
            <a:schemeClr val="accent4"/>
          </a:effectRef>
          <a:fontRef idx="minor">
            <a:schemeClr val="lt1"/>
          </a:fontRef>
        </p:style>
        <p:txBody>
          <a:bodyPr wrap="square" lIns="68580" tIns="34290" rIns="68580" bIns="34290" rtlCol="0" anchor="t">
            <a:spAutoFit/>
          </a:bodyPr>
          <a:lstStyle/>
          <a:p>
            <a:pPr marL="45244" indent="-45244">
              <a:buFont typeface="Arial" panose="020B0604020202020204" pitchFamily="34" charset="0"/>
              <a:buChar char="•"/>
            </a:pPr>
            <a:r>
              <a:rPr lang="en-US" sz="825" dirty="0"/>
              <a:t>HS dropout rates</a:t>
            </a:r>
            <a:endParaRPr lang="en-US" sz="1350" dirty="0" err="1"/>
          </a:p>
          <a:p>
            <a:pPr marL="45244" indent="-45244">
              <a:buFont typeface="Arial" panose="020B0604020202020204" pitchFamily="34" charset="0"/>
              <a:buChar char="•"/>
            </a:pPr>
            <a:r>
              <a:rPr lang="en-US" sz="825" dirty="0"/>
              <a:t>% of adults with HS education</a:t>
            </a:r>
            <a:endParaRPr lang="en-US" sz="825" dirty="0">
              <a:cs typeface="Calibri"/>
            </a:endParaRPr>
          </a:p>
          <a:p>
            <a:pPr marL="45244" indent="-45244">
              <a:buFont typeface="Arial" panose="020B0604020202020204" pitchFamily="34" charset="0"/>
              <a:buChar char="•"/>
            </a:pPr>
            <a:r>
              <a:rPr lang="en-US" sz="825" dirty="0"/>
              <a:t>% of youth (5-17) not enrolled in school</a:t>
            </a:r>
            <a:endParaRPr lang="en-US" sz="825" dirty="0">
              <a:cs typeface="Calibri"/>
            </a:endParaRPr>
          </a:p>
          <a:p>
            <a:pPr marL="45244" indent="-45244">
              <a:buFont typeface="Arial" panose="020B0604020202020204" pitchFamily="34" charset="0"/>
              <a:buChar char="•"/>
            </a:pPr>
            <a:r>
              <a:rPr lang="en-US" sz="825" dirty="0"/>
              <a:t>% of children DNM 3</a:t>
            </a:r>
            <a:r>
              <a:rPr lang="en-US" sz="825" baseline="30000" dirty="0"/>
              <a:t>rd</a:t>
            </a:r>
            <a:r>
              <a:rPr lang="en-US" sz="825" dirty="0"/>
              <a:t> grade reading standards</a:t>
            </a:r>
            <a:endParaRPr lang="en-US" sz="825" dirty="0">
              <a:cs typeface="Calibri"/>
            </a:endParaRPr>
          </a:p>
          <a:p>
            <a:pPr marL="45244" indent="-45244">
              <a:buFont typeface="Arial" panose="020B0604020202020204" pitchFamily="34" charset="0"/>
              <a:buChar char="•"/>
            </a:pPr>
            <a:r>
              <a:rPr lang="en-US" sz="825" dirty="0"/>
              <a:t>Free lunch Distribution</a:t>
            </a:r>
            <a:endParaRPr lang="en-US" sz="825" dirty="0">
              <a:cs typeface="Calibri"/>
            </a:endParaRPr>
          </a:p>
          <a:p>
            <a:pPr marL="45244" indent="-45244">
              <a:buFont typeface="Arial" panose="020B0604020202020204" pitchFamily="34" charset="0"/>
              <a:buChar char="•"/>
            </a:pPr>
            <a:r>
              <a:rPr lang="en-US" sz="825" dirty="0"/>
              <a:t>Graduation Rate</a:t>
            </a:r>
            <a:endParaRPr lang="en-US" sz="825" dirty="0">
              <a:cs typeface="Calibri"/>
            </a:endParaRPr>
          </a:p>
          <a:p>
            <a:pPr marL="45244" indent="-45244">
              <a:buFont typeface="Arial" panose="020B0604020202020204" pitchFamily="34" charset="0"/>
              <a:buChar char="•"/>
            </a:pPr>
            <a:r>
              <a:rPr lang="en-US" sz="825" dirty="0"/>
              <a:t>School Perf. Index</a:t>
            </a:r>
            <a:endParaRPr lang="en-US" sz="825" dirty="0">
              <a:cs typeface="Calibri"/>
            </a:endParaRPr>
          </a:p>
          <a:p>
            <a:pPr marL="45244" indent="-45244">
              <a:buFont typeface="Arial" panose="020B0604020202020204" pitchFamily="34" charset="0"/>
              <a:buChar char="•"/>
            </a:pPr>
            <a:r>
              <a:rPr lang="en-US" sz="825" dirty="0"/>
              <a:t>School’s Value Add</a:t>
            </a:r>
            <a:endParaRPr lang="en-US" sz="825" dirty="0">
              <a:cs typeface="Calibri"/>
            </a:endParaRPr>
          </a:p>
        </p:txBody>
      </p:sp>
      <p:sp>
        <p:nvSpPr>
          <p:cNvPr id="59" name="Environment Measures">
            <a:extLst>
              <a:ext uri="{FF2B5EF4-FFF2-40B4-BE49-F238E27FC236}">
                <a16:creationId xmlns:a16="http://schemas.microsoft.com/office/drawing/2014/main" id="{FF905145-8D48-8741-AB3B-825749DCC81A}"/>
              </a:ext>
            </a:extLst>
          </p:cNvPr>
          <p:cNvSpPr txBox="1"/>
          <p:nvPr/>
        </p:nvSpPr>
        <p:spPr>
          <a:xfrm>
            <a:off x="2899374" y="2275982"/>
            <a:ext cx="3035854" cy="1059865"/>
          </a:xfrm>
          <a:prstGeom prst="roundRect">
            <a:avLst/>
          </a:prstGeom>
          <a:ln/>
        </p:spPr>
        <p:style>
          <a:lnRef idx="0">
            <a:schemeClr val="accent2"/>
          </a:lnRef>
          <a:fillRef idx="3">
            <a:schemeClr val="accent2"/>
          </a:fillRef>
          <a:effectRef idx="3">
            <a:schemeClr val="accent2"/>
          </a:effectRef>
          <a:fontRef idx="minor">
            <a:schemeClr val="lt1"/>
          </a:fontRef>
        </p:style>
        <p:txBody>
          <a:bodyPr wrap="square" lIns="68580" tIns="34290" rIns="68580" bIns="34290" rtlCol="0" anchor="t">
            <a:spAutoFit/>
          </a:bodyPr>
          <a:lstStyle/>
          <a:p>
            <a:pPr marL="45244" indent="-45244">
              <a:buFont typeface="Arial" panose="020B0604020202020204" pitchFamily="34" charset="0"/>
              <a:buChar char="•"/>
            </a:pPr>
            <a:r>
              <a:rPr lang="en-US" sz="825" dirty="0">
                <a:solidFill>
                  <a:schemeClr val="tx1"/>
                </a:solidFill>
              </a:rPr>
              <a:t>Avg. Daily particulate matter</a:t>
            </a:r>
            <a:endParaRPr lang="en-US" sz="825" dirty="0">
              <a:solidFill>
                <a:schemeClr val="tx1"/>
              </a:solidFill>
              <a:cs typeface="Calibri"/>
            </a:endParaRPr>
          </a:p>
          <a:p>
            <a:pPr marL="45244" indent="-45244">
              <a:buFont typeface="Arial" panose="020B0604020202020204" pitchFamily="34" charset="0"/>
              <a:buChar char="•"/>
            </a:pPr>
            <a:r>
              <a:rPr lang="en-US" sz="825" dirty="0">
                <a:solidFill>
                  <a:schemeClr val="tx1"/>
                </a:solidFill>
              </a:rPr>
              <a:t>Retail outlets within a 3/4 mile buffered tract boundary</a:t>
            </a:r>
            <a:endParaRPr lang="en-US" sz="825" dirty="0">
              <a:solidFill>
                <a:schemeClr val="tx1"/>
              </a:solidFill>
              <a:cs typeface="Calibri"/>
            </a:endParaRPr>
          </a:p>
          <a:p>
            <a:pPr marL="45244" indent="-45244">
              <a:buFont typeface="Arial" panose="020B0604020202020204" pitchFamily="34" charset="0"/>
              <a:buChar char="•"/>
            </a:pPr>
            <a:r>
              <a:rPr lang="en-US" sz="825" dirty="0">
                <a:solidFill>
                  <a:schemeClr val="tx1"/>
                </a:solidFill>
              </a:rPr>
              <a:t>Env. Haz. Index (Air Quality)</a:t>
            </a:r>
            <a:endParaRPr lang="en-US" sz="825" dirty="0">
              <a:solidFill>
                <a:schemeClr val="tx1"/>
              </a:solidFill>
              <a:cs typeface="Calibri"/>
            </a:endParaRPr>
          </a:p>
          <a:p>
            <a:pPr marL="45244" indent="-45244">
              <a:buFont typeface="Arial" panose="020B0604020202020204" pitchFamily="34" charset="0"/>
              <a:buChar char="•"/>
            </a:pPr>
            <a:r>
              <a:rPr lang="en-US" sz="825" dirty="0">
                <a:solidFill>
                  <a:schemeClr val="tx1"/>
                </a:solidFill>
              </a:rPr>
              <a:t>% of land area not covered by vegetation.</a:t>
            </a:r>
            <a:endParaRPr lang="en-US" sz="825" dirty="0">
              <a:solidFill>
                <a:schemeClr val="tx1"/>
              </a:solidFill>
              <a:cs typeface="Calibri"/>
            </a:endParaRPr>
          </a:p>
          <a:p>
            <a:pPr marL="45244" indent="-45244">
              <a:buFont typeface="Arial" panose="020B0604020202020204" pitchFamily="34" charset="0"/>
              <a:buChar char="•"/>
            </a:pPr>
            <a:r>
              <a:rPr lang="en-US" sz="825" dirty="0">
                <a:solidFill>
                  <a:schemeClr val="tx1"/>
                </a:solidFill>
              </a:rPr>
              <a:t>% of land area covered by open development.</a:t>
            </a:r>
            <a:endParaRPr lang="en-US" sz="825" dirty="0">
              <a:solidFill>
                <a:schemeClr val="tx1"/>
              </a:solidFill>
              <a:cs typeface="Calibri"/>
            </a:endParaRPr>
          </a:p>
          <a:p>
            <a:pPr marL="45244" indent="-45244">
              <a:buFont typeface="Arial" panose="020B0604020202020204" pitchFamily="34" charset="0"/>
              <a:buChar char="•"/>
            </a:pPr>
            <a:r>
              <a:rPr lang="en-US" sz="825" dirty="0">
                <a:solidFill>
                  <a:schemeClr val="tx1"/>
                </a:solidFill>
              </a:rPr>
              <a:t>% of housing units constructed prior to 1980 (lead exposure).</a:t>
            </a:r>
            <a:endParaRPr lang="en-US" sz="825" dirty="0">
              <a:solidFill>
                <a:schemeClr val="tx1"/>
              </a:solidFill>
              <a:cs typeface="Calibri"/>
            </a:endParaRPr>
          </a:p>
        </p:txBody>
      </p:sp>
      <p:sp>
        <p:nvSpPr>
          <p:cNvPr id="60" name="Housing Measures">
            <a:extLst>
              <a:ext uri="{FF2B5EF4-FFF2-40B4-BE49-F238E27FC236}">
                <a16:creationId xmlns:a16="http://schemas.microsoft.com/office/drawing/2014/main" id="{609668F9-3CDA-F547-A107-32EC23FFED57}"/>
              </a:ext>
            </a:extLst>
          </p:cNvPr>
          <p:cNvSpPr txBox="1"/>
          <p:nvPr/>
        </p:nvSpPr>
        <p:spPr>
          <a:xfrm>
            <a:off x="360671" y="1376274"/>
            <a:ext cx="2234274" cy="1506795"/>
          </a:xfrm>
          <a:prstGeom prst="roundRect">
            <a:avLst/>
          </a:prstGeom>
          <a:solidFill>
            <a:srgbClr val="92BBD1"/>
          </a:solidFill>
          <a:ln/>
          <a:scene3d>
            <a:camera prst="orthographicFront">
              <a:rot lat="0" lon="21299999" rev="0"/>
            </a:camera>
            <a:lightRig rig="threePt" dir="t">
              <a:rot lat="0" lon="0" rev="1200000"/>
            </a:lightRig>
          </a:scene3d>
          <a:sp3d>
            <a:bevelT w="63500" h="25400"/>
          </a:sp3d>
        </p:spPr>
        <p:style>
          <a:lnRef idx="0">
            <a:schemeClr val="accent4"/>
          </a:lnRef>
          <a:fillRef idx="3">
            <a:schemeClr val="accent4"/>
          </a:fillRef>
          <a:effectRef idx="3">
            <a:schemeClr val="accent4"/>
          </a:effectRef>
          <a:fontRef idx="minor">
            <a:schemeClr val="lt1"/>
          </a:fontRef>
        </p:style>
        <p:txBody>
          <a:bodyPr wrap="square" rtlCol="0">
            <a:spAutoFit/>
          </a:bodyPr>
          <a:lstStyle/>
          <a:p>
            <a:pPr marL="45386" indent="-45386">
              <a:buFont typeface="Arial" panose="020B0604020202020204" pitchFamily="34" charset="0"/>
              <a:buChar char="•"/>
            </a:pPr>
            <a:r>
              <a:rPr lang="en-US" sz="825" dirty="0"/>
              <a:t>Severe housing cost burden (&gt;50 of Income)</a:t>
            </a:r>
          </a:p>
          <a:p>
            <a:pPr marL="45386" indent="-45386">
              <a:buFont typeface="Arial" panose="020B0604020202020204" pitchFamily="34" charset="0"/>
              <a:buChar char="•"/>
            </a:pPr>
            <a:r>
              <a:rPr lang="en-US" sz="825" dirty="0"/>
              <a:t>% households w/ &gt;1 person/room</a:t>
            </a:r>
          </a:p>
          <a:p>
            <a:pPr marL="45386" indent="-45386">
              <a:buFont typeface="Arial" panose="020B0604020202020204" pitchFamily="34" charset="0"/>
              <a:buChar char="•"/>
            </a:pPr>
            <a:r>
              <a:rPr lang="en-US" sz="825" dirty="0"/>
              <a:t>% putting 50 percent of income towards rent</a:t>
            </a:r>
          </a:p>
          <a:p>
            <a:pPr marL="45386" indent="-45386">
              <a:buFont typeface="Arial" panose="020B0604020202020204" pitchFamily="34" charset="0"/>
              <a:buChar char="•"/>
            </a:pPr>
            <a:r>
              <a:rPr lang="en-US" sz="825" dirty="0"/>
              <a:t>% Population renting</a:t>
            </a:r>
          </a:p>
          <a:p>
            <a:pPr marL="45386" indent="-45386">
              <a:buFont typeface="Arial" panose="020B0604020202020204" pitchFamily="34" charset="0"/>
              <a:buChar char="•"/>
            </a:pPr>
            <a:r>
              <a:rPr lang="en-US" sz="825" dirty="0"/>
              <a:t>% tract pop not living in same housing unit for &gt;=1yr</a:t>
            </a:r>
          </a:p>
          <a:p>
            <a:pPr marL="45386" indent="-45386">
              <a:buFont typeface="Arial" panose="020B0604020202020204" pitchFamily="34" charset="0"/>
              <a:buChar char="•"/>
            </a:pPr>
            <a:r>
              <a:rPr lang="en-US" sz="825" dirty="0"/>
              <a:t>% housing units identified as vacant </a:t>
            </a:r>
          </a:p>
          <a:p>
            <a:pPr marL="45386" indent="-45386">
              <a:buFont typeface="Arial" panose="020B0604020202020204" pitchFamily="34" charset="0"/>
              <a:buChar char="•"/>
            </a:pPr>
            <a:r>
              <a:rPr lang="en-US" sz="825" dirty="0"/>
              <a:t>Eviction rate among renters</a:t>
            </a:r>
            <a:endParaRPr lang="en-US" sz="450" dirty="0"/>
          </a:p>
        </p:txBody>
      </p:sp>
      <p:sp>
        <p:nvSpPr>
          <p:cNvPr id="63" name="TextBox 62">
            <a:extLst>
              <a:ext uri="{FF2B5EF4-FFF2-40B4-BE49-F238E27FC236}">
                <a16:creationId xmlns:a16="http://schemas.microsoft.com/office/drawing/2014/main" id="{40A83899-B9F3-654D-8CAB-716098F886DF}"/>
              </a:ext>
            </a:extLst>
          </p:cNvPr>
          <p:cNvSpPr txBox="1"/>
          <p:nvPr/>
        </p:nvSpPr>
        <p:spPr>
          <a:xfrm>
            <a:off x="2170858" y="58324"/>
            <a:ext cx="5002879" cy="408623"/>
          </a:xfrm>
          <a:prstGeom prst="round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0" dirty="0">
                <a:latin typeface="Cambria" panose="02040503050406030204" pitchFamily="18" charset="0"/>
              </a:rPr>
              <a:t>Domains and constituent measures of OCOI </a:t>
            </a:r>
            <a:endParaRPr lang="en-US" sz="1800" dirty="0"/>
          </a:p>
        </p:txBody>
      </p:sp>
      <p:sp>
        <p:nvSpPr>
          <p:cNvPr id="52" name="Footer Placeholder 4">
            <a:extLst>
              <a:ext uri="{FF2B5EF4-FFF2-40B4-BE49-F238E27FC236}">
                <a16:creationId xmlns:a16="http://schemas.microsoft.com/office/drawing/2014/main" id="{E78A2326-6559-CD4F-8E8A-B29F8061C137}"/>
              </a:ext>
            </a:extLst>
          </p:cNvPr>
          <p:cNvSpPr>
            <a:spLocks noGrp="1"/>
          </p:cNvSpPr>
          <p:nvPr>
            <p:ph type="ftr" sz="quarter" idx="3"/>
          </p:nvPr>
        </p:nvSpPr>
        <p:spPr>
          <a:xfrm>
            <a:off x="546139" y="4870066"/>
            <a:ext cx="5029200" cy="103585"/>
          </a:xfrm>
        </p:spPr>
        <p:txBody>
          <a:bodyPr/>
          <a:lstStyle/>
          <a:p>
            <a:r>
              <a:rPr lang="en-US" dirty="0"/>
              <a:t>2021 Clinical Informatics Conference  |   </a:t>
            </a:r>
            <a:r>
              <a:rPr lang="en-US" dirty="0" err="1"/>
              <a:t>amia.org</a:t>
            </a:r>
            <a:endParaRPr lang="en-US" dirty="0"/>
          </a:p>
        </p:txBody>
      </p:sp>
      <p:sp>
        <p:nvSpPr>
          <p:cNvPr id="18" name="Slide Number Placeholder 17">
            <a:extLst>
              <a:ext uri="{FF2B5EF4-FFF2-40B4-BE49-F238E27FC236}">
                <a16:creationId xmlns:a16="http://schemas.microsoft.com/office/drawing/2014/main" id="{62612A95-AA83-9340-845E-8F24A6FA524D}"/>
              </a:ext>
            </a:extLst>
          </p:cNvPr>
          <p:cNvSpPr>
            <a:spLocks noGrp="1"/>
          </p:cNvSpPr>
          <p:nvPr>
            <p:ph type="sldNum" sz="quarter" idx="4"/>
          </p:nvPr>
        </p:nvSpPr>
        <p:spPr/>
        <p:txBody>
          <a:bodyPr/>
          <a:lstStyle/>
          <a:p>
            <a:fld id="{42C32FFB-F9AE-46F0-A233-A2E628258990}" type="slidenum">
              <a:rPr lang="en-US" smtClean="0"/>
              <a:pPr/>
              <a:t>6</a:t>
            </a:fld>
            <a:endParaRPr lang="en-US" sz="1000"/>
          </a:p>
        </p:txBody>
      </p:sp>
    </p:spTree>
    <p:extLst>
      <p:ext uri="{BB962C8B-B14F-4D97-AF65-F5344CB8AC3E}">
        <p14:creationId xmlns:p14="http://schemas.microsoft.com/office/powerpoint/2010/main" val="892663429"/>
      </p:ext>
    </p:extLst>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1" restart="whenNotActive" fill="hold" evtFilter="cancelBubble" nodeType="interactiveSeq">
                <p:stCondLst>
                  <p:cond evt="onClick" delay="0">
                    <p:tgtEl>
                      <p:spTgt spid="45"/>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58"/>
                                        </p:tgtEl>
                                        <p:attrNameLst>
                                          <p:attrName>style.visibility</p:attrName>
                                        </p:attrNameLst>
                                      </p:cBhvr>
                                      <p:to>
                                        <p:strVal val="hidden"/>
                                      </p:to>
                                    </p:set>
                                  </p:childTnLst>
                                </p:cTn>
                              </p:par>
                            </p:childTnLst>
                          </p:cTn>
                        </p:par>
                      </p:childTnLst>
                    </p:cTn>
                  </p:par>
                </p:childTnLst>
              </p:cTn>
              <p:nextCondLst>
                <p:cond evt="onClick" delay="0">
                  <p:tgtEl>
                    <p:spTgt spid="45"/>
                  </p:tgtEl>
                </p:cond>
              </p:nextCondLst>
            </p:seq>
            <p:seq concurrent="1" nextAc="seek">
              <p:cTn id="20" restart="whenNotActive" fill="hold" evtFilter="cancelBubble" nodeType="interactiveSeq">
                <p:stCondLst>
                  <p:cond evt="onClick" delay="0">
                    <p:tgtEl>
                      <p:spTgt spid="46"/>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57"/>
                                        </p:tgtEl>
                                        <p:attrNameLst>
                                          <p:attrName>style.visibility</p:attrName>
                                        </p:attrNameLst>
                                      </p:cBhvr>
                                      <p:to>
                                        <p:strVal val="hidden"/>
                                      </p:to>
                                    </p:set>
                                  </p:childTnLst>
                                </p:cTn>
                              </p:par>
                            </p:childTnLst>
                          </p:cTn>
                        </p:par>
                      </p:childTnLst>
                    </p:cTn>
                  </p:par>
                </p:childTnLst>
              </p:cTn>
              <p:nextCondLst>
                <p:cond evt="onClick" delay="0">
                  <p:tgtEl>
                    <p:spTgt spid="46"/>
                  </p:tgtEl>
                </p:cond>
              </p:nextCondLst>
            </p:seq>
            <p:seq concurrent="1" nextAc="seek">
              <p:cTn id="29" restart="whenNotActive" fill="hold" evtFilter="cancelBubble" nodeType="interactiveSeq">
                <p:stCondLst>
                  <p:cond evt="onClick" delay="0">
                    <p:tgtEl>
                      <p:spTgt spid="47"/>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53"/>
                                        </p:tgtEl>
                                        <p:attrNameLst>
                                          <p:attrName>style.visibility</p:attrName>
                                        </p:attrNameLst>
                                      </p:cBhvr>
                                      <p:to>
                                        <p:strVal val="hidden"/>
                                      </p:to>
                                    </p:set>
                                  </p:childTnLst>
                                </p:cTn>
                              </p:par>
                            </p:childTnLst>
                          </p:cTn>
                        </p:par>
                      </p:childTnLst>
                    </p:cTn>
                  </p:par>
                </p:childTnLst>
              </p:cTn>
              <p:nextCondLst>
                <p:cond evt="onClick" delay="0">
                  <p:tgtEl>
                    <p:spTgt spid="47"/>
                  </p:tgtEl>
                </p:cond>
              </p:nextCondLst>
            </p:seq>
            <p:seq concurrent="1" nextAc="seek">
              <p:cTn id="38" restart="whenNotActive" fill="hold" evtFilter="cancelBubble" nodeType="interactiveSeq">
                <p:stCondLst>
                  <p:cond evt="onClick" delay="0">
                    <p:tgtEl>
                      <p:spTgt spid="48"/>
                    </p:tgtEl>
                  </p:cond>
                </p:stCondLst>
                <p:endSync evt="end" delay="0">
                  <p:rtn val="all"/>
                </p:endSync>
                <p:childTnLst>
                  <p:par>
                    <p:cTn id="39" fill="hold">
                      <p:stCondLst>
                        <p:cond delay="0"/>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54"/>
                                        </p:tgtEl>
                                        <p:attrNameLst>
                                          <p:attrName>style.visibility</p:attrName>
                                        </p:attrNameLst>
                                      </p:cBhvr>
                                      <p:to>
                                        <p:strVal val="hidden"/>
                                      </p:to>
                                    </p:set>
                                  </p:childTnLst>
                                </p:cTn>
                              </p:par>
                            </p:childTnLst>
                          </p:cTn>
                        </p:par>
                      </p:childTnLst>
                    </p:cTn>
                  </p:par>
                </p:childTnLst>
              </p:cTn>
              <p:nextCondLst>
                <p:cond evt="onClick" delay="0">
                  <p:tgtEl>
                    <p:spTgt spid="48"/>
                  </p:tgtEl>
                </p:cond>
              </p:nextCondLst>
            </p:seq>
            <p:seq concurrent="1" nextAc="seek">
              <p:cTn id="47" restart="whenNotActive" fill="hold" evtFilter="cancelBubble" nodeType="interactiveSeq">
                <p:stCondLst>
                  <p:cond evt="onClick" delay="0">
                    <p:tgtEl>
                      <p:spTgt spid="49"/>
                    </p:tgtEl>
                  </p:cond>
                </p:stCondLst>
                <p:endSync evt="end" delay="0">
                  <p:rtn val="all"/>
                </p:endSync>
                <p:childTnLst>
                  <p:par>
                    <p:cTn id="48" fill="hold">
                      <p:stCondLst>
                        <p:cond delay="0"/>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55"/>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56" restart="whenNotActive" fill="hold" evtFilter="cancelBubble" nodeType="interactiveSeq">
                <p:stCondLst>
                  <p:cond evt="onClick" delay="0">
                    <p:tgtEl>
                      <p:spTgt spid="50"/>
                    </p:tgtEl>
                  </p:cond>
                </p:stCondLst>
                <p:endSync evt="end" delay="0">
                  <p:rtn val="all"/>
                </p:endSync>
                <p:childTnLst>
                  <p:par>
                    <p:cTn id="57" fill="hold">
                      <p:stCondLst>
                        <p:cond delay="0"/>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59"/>
                                        </p:tgtEl>
                                        <p:attrNameLst>
                                          <p:attrName>style.visibility</p:attrName>
                                        </p:attrNameLst>
                                      </p:cBhvr>
                                      <p:to>
                                        <p:strVal val="hidden"/>
                                      </p:to>
                                    </p:set>
                                  </p:childTnLst>
                                </p:cTn>
                              </p:par>
                            </p:childTnLst>
                          </p:cTn>
                        </p:par>
                      </p:childTnLst>
                    </p:cTn>
                  </p:par>
                </p:childTnLst>
              </p:cTn>
              <p:nextCondLst>
                <p:cond evt="onClick" delay="0">
                  <p:tgtEl>
                    <p:spTgt spid="50"/>
                  </p:tgtEl>
                </p:cond>
              </p:nextCondLst>
            </p:seq>
            <p:seq concurrent="1" nextAc="seek">
              <p:cTn id="65" restart="whenNotActive" fill="hold" evtFilter="cancelBubble" nodeType="interactiveSeq">
                <p:stCondLst>
                  <p:cond evt="onClick" delay="0">
                    <p:tgtEl>
                      <p:spTgt spid="51"/>
                    </p:tgtEl>
                  </p:cond>
                </p:stCondLst>
                <p:endSync evt="end" delay="0">
                  <p:rtn val="all"/>
                </p:endSync>
                <p:childTnLst>
                  <p:par>
                    <p:cTn id="66" fill="hold">
                      <p:stCondLst>
                        <p:cond delay="0"/>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5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56"/>
                                        </p:tgtEl>
                                        <p:attrNameLst>
                                          <p:attrName>style.visibility</p:attrName>
                                        </p:attrNameLst>
                                      </p:cBhvr>
                                      <p:to>
                                        <p:strVal val="hidden"/>
                                      </p:to>
                                    </p:set>
                                  </p:childTnLst>
                                </p:cTn>
                              </p:par>
                            </p:childTnLst>
                          </p:cTn>
                        </p:par>
                      </p:childTnLst>
                    </p:cTn>
                  </p:par>
                </p:childTnLst>
              </p:cTn>
              <p:nextCondLst>
                <p:cond evt="onClick" delay="0">
                  <p:tgtEl>
                    <p:spTgt spid="51"/>
                  </p:tgtEl>
                </p:cond>
              </p:nextCondLst>
            </p:seq>
          </p:childTnLst>
        </p:cTn>
      </p:par>
    </p:tnLst>
    <p:bldLst>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BED7-3703-E447-A703-C40B761C0F58}"/>
              </a:ext>
            </a:extLst>
          </p:cNvPr>
          <p:cNvSpPr>
            <a:spLocks noGrp="1"/>
          </p:cNvSpPr>
          <p:nvPr>
            <p:ph type="title"/>
          </p:nvPr>
        </p:nvSpPr>
        <p:spPr>
          <a:xfrm>
            <a:off x="547730" y="402548"/>
            <a:ext cx="6783946" cy="320088"/>
          </a:xfrm>
        </p:spPr>
        <p:txBody>
          <a:bodyPr/>
          <a:lstStyle/>
          <a:p>
            <a:r>
              <a:rPr lang="en-US" dirty="0"/>
              <a:t>Data Collection</a:t>
            </a:r>
          </a:p>
        </p:txBody>
      </p:sp>
      <p:sp>
        <p:nvSpPr>
          <p:cNvPr id="3" name="Content Placeholder 2">
            <a:extLst>
              <a:ext uri="{FF2B5EF4-FFF2-40B4-BE49-F238E27FC236}">
                <a16:creationId xmlns:a16="http://schemas.microsoft.com/office/drawing/2014/main" id="{32A4C234-312A-CB4E-89FF-7F7B3752BF6A}"/>
              </a:ext>
            </a:extLst>
          </p:cNvPr>
          <p:cNvSpPr>
            <a:spLocks noGrp="1"/>
          </p:cNvSpPr>
          <p:nvPr>
            <p:ph sz="quarter" idx="12"/>
          </p:nvPr>
        </p:nvSpPr>
        <p:spPr/>
        <p:txBody>
          <a:bodyPr/>
          <a:lstStyle/>
          <a:p>
            <a:r>
              <a:rPr lang="en-US" dirty="0"/>
              <a:t>• Information on deprivation was collected to form the area-level deprivation index (ADI) and reversed to represent opportunity or OCOI</a:t>
            </a:r>
          </a:p>
          <a:p>
            <a:r>
              <a:rPr lang="en-US" dirty="0"/>
              <a:t>• </a:t>
            </a:r>
            <a:r>
              <a:rPr lang="en-US" dirty="0" err="1"/>
              <a:t>SDoH</a:t>
            </a:r>
            <a:r>
              <a:rPr lang="en-US" dirty="0"/>
              <a:t> information was collected across various sources and linked using census tracts</a:t>
            </a:r>
          </a:p>
          <a:p>
            <a:r>
              <a:rPr lang="en-US" dirty="0"/>
              <a:t>• Study data were collected across 2,952 census tracts in Ohio</a:t>
            </a:r>
          </a:p>
          <a:p>
            <a:r>
              <a:rPr lang="en-US" dirty="0"/>
              <a:t>• Information was gathered across 2013-2017 time period across multiple sources and linked using census-tracts</a:t>
            </a:r>
          </a:p>
          <a:p>
            <a:endParaRPr lang="en-US" dirty="0"/>
          </a:p>
        </p:txBody>
      </p:sp>
      <p:sp>
        <p:nvSpPr>
          <p:cNvPr id="4" name="Slide Number Placeholder 3">
            <a:extLst>
              <a:ext uri="{FF2B5EF4-FFF2-40B4-BE49-F238E27FC236}">
                <a16:creationId xmlns:a16="http://schemas.microsoft.com/office/drawing/2014/main" id="{5E9B7781-63FD-5248-99A4-F37399A2DEF7}"/>
              </a:ext>
            </a:extLst>
          </p:cNvPr>
          <p:cNvSpPr>
            <a:spLocks noGrp="1"/>
          </p:cNvSpPr>
          <p:nvPr>
            <p:ph type="sldNum" sz="quarter" idx="4"/>
          </p:nvPr>
        </p:nvSpPr>
        <p:spPr/>
        <p:txBody>
          <a:bodyPr/>
          <a:lstStyle/>
          <a:p>
            <a:fld id="{42C32FFB-F9AE-46F0-A233-A2E628258990}" type="slidenum">
              <a:rPr lang="en-US" smtClean="0"/>
              <a:pPr/>
              <a:t>7</a:t>
            </a:fld>
            <a:endParaRPr lang="en-US" sz="1000"/>
          </a:p>
        </p:txBody>
      </p:sp>
      <p:sp>
        <p:nvSpPr>
          <p:cNvPr id="6" name="Rectangle 5">
            <a:extLst>
              <a:ext uri="{FF2B5EF4-FFF2-40B4-BE49-F238E27FC236}">
                <a16:creationId xmlns:a16="http://schemas.microsoft.com/office/drawing/2014/main" id="{6A0F3737-A5A2-CD43-BD9D-517A9B2A6C1B}"/>
              </a:ext>
            </a:extLst>
          </p:cNvPr>
          <p:cNvSpPr/>
          <p:nvPr/>
        </p:nvSpPr>
        <p:spPr>
          <a:xfrm>
            <a:off x="487405" y="4816205"/>
            <a:ext cx="7047471" cy="246221"/>
          </a:xfrm>
          <a:prstGeom prst="rect">
            <a:avLst/>
          </a:prstGeom>
        </p:spPr>
        <p:txBody>
          <a:bodyPr wrap="square">
            <a:spAutoFit/>
          </a:bodyPr>
          <a:lstStyle/>
          <a:p>
            <a:r>
              <a:rPr lang="en-US" sz="1000" dirty="0">
                <a:solidFill>
                  <a:schemeClr val="bg1"/>
                </a:solidFill>
              </a:rPr>
              <a:t>2021 Clinical Informatics Conference  |   </a:t>
            </a:r>
            <a:r>
              <a:rPr lang="en-US" sz="1000" dirty="0" err="1">
                <a:solidFill>
                  <a:schemeClr val="bg1"/>
                </a:solidFill>
              </a:rPr>
              <a:t>amia.org</a:t>
            </a:r>
            <a:endParaRPr lang="en-US" sz="1000" dirty="0">
              <a:solidFill>
                <a:schemeClr val="bg1"/>
              </a:solidFill>
            </a:endParaRPr>
          </a:p>
        </p:txBody>
      </p:sp>
    </p:spTree>
    <p:extLst>
      <p:ext uri="{BB962C8B-B14F-4D97-AF65-F5344CB8AC3E}">
        <p14:creationId xmlns:p14="http://schemas.microsoft.com/office/powerpoint/2010/main" val="3823325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3C298-CCF1-3F4F-B973-C2DD4EA0B99A}"/>
              </a:ext>
            </a:extLst>
          </p:cNvPr>
          <p:cNvSpPr>
            <a:spLocks noGrp="1"/>
          </p:cNvSpPr>
          <p:nvPr>
            <p:ph type="title"/>
          </p:nvPr>
        </p:nvSpPr>
        <p:spPr>
          <a:xfrm>
            <a:off x="547081" y="2462121"/>
            <a:ext cx="4234470" cy="886397"/>
          </a:xfrm>
        </p:spPr>
        <p:txBody>
          <a:bodyPr/>
          <a:lstStyle/>
          <a:p>
            <a:r>
              <a:rPr lang="en-US" dirty="0"/>
              <a:t>Module 2: Construction of OCOI</a:t>
            </a:r>
            <a:br>
              <a:rPr lang="en-US" dirty="0"/>
            </a:br>
            <a:endParaRPr lang="en-US" dirty="0"/>
          </a:p>
        </p:txBody>
      </p:sp>
      <p:sp>
        <p:nvSpPr>
          <p:cNvPr id="4" name="Slide Number Placeholder 3">
            <a:extLst>
              <a:ext uri="{FF2B5EF4-FFF2-40B4-BE49-F238E27FC236}">
                <a16:creationId xmlns:a16="http://schemas.microsoft.com/office/drawing/2014/main" id="{9B28EA2D-EB48-004F-9553-7C7C34E03279}"/>
              </a:ext>
            </a:extLst>
          </p:cNvPr>
          <p:cNvSpPr>
            <a:spLocks noGrp="1"/>
          </p:cNvSpPr>
          <p:nvPr>
            <p:ph type="sldNum" sz="quarter" idx="10"/>
          </p:nvPr>
        </p:nvSpPr>
        <p:spPr/>
        <p:txBody>
          <a:bodyPr/>
          <a:lstStyle/>
          <a:p>
            <a:fld id="{42C32FFB-F9AE-46F0-A233-A2E628258990}" type="slidenum">
              <a:rPr lang="en-US" smtClean="0"/>
              <a:pPr/>
              <a:t>8</a:t>
            </a:fld>
            <a:endParaRPr lang="en-US" sz="1000"/>
          </a:p>
        </p:txBody>
      </p:sp>
      <p:sp>
        <p:nvSpPr>
          <p:cNvPr id="9" name="TextBox 8">
            <a:extLst>
              <a:ext uri="{FF2B5EF4-FFF2-40B4-BE49-F238E27FC236}">
                <a16:creationId xmlns:a16="http://schemas.microsoft.com/office/drawing/2014/main" id="{4361B20E-B85E-9940-A4D7-538326ABF40E}"/>
              </a:ext>
            </a:extLst>
          </p:cNvPr>
          <p:cNvSpPr txBox="1"/>
          <p:nvPr/>
        </p:nvSpPr>
        <p:spPr>
          <a:xfrm>
            <a:off x="457201" y="3175686"/>
            <a:ext cx="5189837" cy="738664"/>
          </a:xfrm>
          <a:prstGeom prst="rect">
            <a:avLst/>
          </a:prstGeom>
          <a:noFill/>
        </p:spPr>
        <p:txBody>
          <a:bodyPr wrap="square" rtlCol="0">
            <a:spAutoFit/>
          </a:bodyPr>
          <a:lstStyle/>
          <a:p>
            <a:r>
              <a:rPr lang="en-US" sz="1800" dirty="0"/>
              <a:t>Presenter- </a:t>
            </a:r>
            <a:r>
              <a:rPr lang="en-US" sz="1800" dirty="0" err="1"/>
              <a:t>Priti</a:t>
            </a:r>
            <a:r>
              <a:rPr lang="en-US" sz="1800" dirty="0"/>
              <a:t> Singh, PhD, MS</a:t>
            </a:r>
          </a:p>
          <a:p>
            <a:endParaRPr lang="en-US" dirty="0"/>
          </a:p>
        </p:txBody>
      </p:sp>
      <p:sp>
        <p:nvSpPr>
          <p:cNvPr id="6" name="Rectangle 5">
            <a:extLst>
              <a:ext uri="{FF2B5EF4-FFF2-40B4-BE49-F238E27FC236}">
                <a16:creationId xmlns:a16="http://schemas.microsoft.com/office/drawing/2014/main" id="{A88648FF-ECF7-1A45-B311-D9C94985EB7B}"/>
              </a:ext>
            </a:extLst>
          </p:cNvPr>
          <p:cNvSpPr/>
          <p:nvPr/>
        </p:nvSpPr>
        <p:spPr>
          <a:xfrm>
            <a:off x="543109" y="4765423"/>
            <a:ext cx="4967415" cy="215444"/>
          </a:xfrm>
          <a:prstGeom prst="rect">
            <a:avLst/>
          </a:prstGeom>
        </p:spPr>
        <p:txBody>
          <a:bodyPr wrap="square">
            <a:spAutoFit/>
          </a:bodyPr>
          <a:lstStyle/>
          <a:p>
            <a:r>
              <a:rPr lang="en-US" sz="800" b="1" dirty="0"/>
              <a:t>2021 Clinical Informatics Conference  |   </a:t>
            </a:r>
            <a:r>
              <a:rPr lang="en-US" sz="800" b="1" dirty="0" err="1"/>
              <a:t>amia.org</a:t>
            </a:r>
            <a:endParaRPr lang="en-US" sz="800" b="1" dirty="0"/>
          </a:p>
        </p:txBody>
      </p:sp>
      <p:sp>
        <p:nvSpPr>
          <p:cNvPr id="3" name="Footer Placeholder 2">
            <a:extLst>
              <a:ext uri="{FF2B5EF4-FFF2-40B4-BE49-F238E27FC236}">
                <a16:creationId xmlns:a16="http://schemas.microsoft.com/office/drawing/2014/main" id="{3E5F8367-951A-EE49-9075-5811EC6FCA7C}"/>
              </a:ext>
            </a:extLst>
          </p:cNvPr>
          <p:cNvSpPr>
            <a:spLocks noGrp="1"/>
          </p:cNvSpPr>
          <p:nvPr>
            <p:ph type="ftr" sz="quarter" idx="11"/>
          </p:nvPr>
        </p:nvSpPr>
        <p:spPr/>
        <p:txBody>
          <a:bodyPr/>
          <a:lstStyle/>
          <a:p>
            <a:r>
              <a:rPr lang="en-US"/>
              <a:t>2021 Clinical Informatics Conference  |   amia.org</a:t>
            </a:r>
            <a:endParaRPr lang="en-US" dirty="0"/>
          </a:p>
        </p:txBody>
      </p:sp>
    </p:spTree>
    <p:extLst>
      <p:ext uri="{BB962C8B-B14F-4D97-AF65-F5344CB8AC3E}">
        <p14:creationId xmlns:p14="http://schemas.microsoft.com/office/powerpoint/2010/main" val="420569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EC1D963-4BA2-B442-86E2-1BB004BA6C77}"/>
              </a:ext>
            </a:extLst>
          </p:cNvPr>
          <p:cNvPicPr>
            <a:picLocks noGrp="1" noChangeAspect="1"/>
          </p:cNvPicPr>
          <p:nvPr>
            <p:ph sz="quarter" idx="12"/>
          </p:nvPr>
        </p:nvPicPr>
        <p:blipFill>
          <a:blip r:embed="rId2"/>
          <a:stretch>
            <a:fillRect/>
          </a:stretch>
        </p:blipFill>
        <p:spPr>
          <a:xfrm>
            <a:off x="1" y="0"/>
            <a:ext cx="9144000" cy="5143500"/>
          </a:xfrm>
        </p:spPr>
      </p:pic>
      <p:sp>
        <p:nvSpPr>
          <p:cNvPr id="4" name="Slide Number Placeholder 3">
            <a:extLst>
              <a:ext uri="{FF2B5EF4-FFF2-40B4-BE49-F238E27FC236}">
                <a16:creationId xmlns:a16="http://schemas.microsoft.com/office/drawing/2014/main" id="{F0CA029A-1114-2541-84B0-35E80A10CB18}"/>
              </a:ext>
            </a:extLst>
          </p:cNvPr>
          <p:cNvSpPr>
            <a:spLocks noGrp="1"/>
          </p:cNvSpPr>
          <p:nvPr>
            <p:ph type="sldNum" sz="quarter" idx="4"/>
          </p:nvPr>
        </p:nvSpPr>
        <p:spPr/>
        <p:txBody>
          <a:bodyPr/>
          <a:lstStyle/>
          <a:p>
            <a:fld id="{42C32FFB-F9AE-46F0-A233-A2E628258990}" type="slidenum">
              <a:rPr lang="en-US" smtClean="0"/>
              <a:pPr/>
              <a:t>9</a:t>
            </a:fld>
            <a:endParaRPr lang="en-US" sz="1000"/>
          </a:p>
        </p:txBody>
      </p:sp>
    </p:spTree>
    <p:extLst>
      <p:ext uri="{BB962C8B-B14F-4D97-AF65-F5344CB8AC3E}">
        <p14:creationId xmlns:p14="http://schemas.microsoft.com/office/powerpoint/2010/main" val="3397524685"/>
      </p:ext>
    </p:extLst>
  </p:cSld>
  <p:clrMapOvr>
    <a:masterClrMapping/>
  </p:clrMapOvr>
</p:sld>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JPA Master PowerPoint">
  <a:themeElements>
    <a:clrScheme name="Custom 24">
      <a:dk1>
        <a:sysClr val="windowText" lastClr="000000"/>
      </a:dk1>
      <a:lt1>
        <a:sysClr val="window" lastClr="FFFFFF"/>
      </a:lt1>
      <a:dk2>
        <a:srgbClr val="404040"/>
      </a:dk2>
      <a:lt2>
        <a:srgbClr val="E1E1E1"/>
      </a:lt2>
      <a:accent1>
        <a:srgbClr val="CB333B"/>
      </a:accent1>
      <a:accent2>
        <a:srgbClr val="A2AAAD"/>
      </a:accent2>
      <a:accent3>
        <a:srgbClr val="F2A900"/>
      </a:accent3>
      <a:accent4>
        <a:srgbClr val="872651"/>
      </a:accent4>
      <a:accent5>
        <a:srgbClr val="440099"/>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292BCB-21BD-4E6D-8B29-5908CEB9F9EE}">
  <ds:schemaRefs>
    <ds:schemaRef ds:uri="http://purl.org/dc/elements/1.1/"/>
    <ds:schemaRef ds:uri="http://schemas.microsoft.com/office/2006/metadata/properties"/>
    <ds:schemaRef ds:uri="a9883a9a-8dc4-4a0a-a402-25be3a23f551"/>
    <ds:schemaRef ds:uri="eede3e04-ef7f-43f3-975e-805c0c5f1e8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7CFBA306-A956-431E-A2FB-DCA1445F37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5746</TotalTime>
  <Words>1731</Words>
  <Application>Microsoft Macintosh PowerPoint</Application>
  <PresentationFormat>On-screen Show (16:9)</PresentationFormat>
  <Paragraphs>268</Paragraphs>
  <Slides>19</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Arial</vt:lpstr>
      <vt:lpstr>Calibri</vt:lpstr>
      <vt:lpstr>Cambria</vt:lpstr>
      <vt:lpstr>Century Gothic</vt:lpstr>
      <vt:lpstr>Roboto Light</vt:lpstr>
      <vt:lpstr>Roboto Regular</vt:lpstr>
      <vt:lpstr>JPA Master PowerPoint</vt:lpstr>
      <vt:lpstr>1_JPA Master PowerPoint</vt:lpstr>
      <vt:lpstr>PowerPoint Presentation</vt:lpstr>
      <vt:lpstr>Disclosure</vt:lpstr>
      <vt:lpstr>Learning Objectives</vt:lpstr>
      <vt:lpstr>Introduction: OCOI</vt:lpstr>
      <vt:lpstr>Data Selection</vt:lpstr>
      <vt:lpstr>PowerPoint Presentation</vt:lpstr>
      <vt:lpstr>Data Collection</vt:lpstr>
      <vt:lpstr>Module 2: Construction of OCOI </vt:lpstr>
      <vt:lpstr>PowerPoint Presentation</vt:lpstr>
      <vt:lpstr>Data Preparation</vt:lpstr>
      <vt:lpstr>OCOI Construction</vt:lpstr>
      <vt:lpstr>Histogram of ADI and OCOI</vt:lpstr>
      <vt:lpstr>OCOI descriptive statistics</vt:lpstr>
      <vt:lpstr>OCOI scores on a choropleth map of Ohio</vt:lpstr>
      <vt:lpstr>Validation</vt:lpstr>
      <vt:lpstr>Discussion &amp; Conclusion</vt:lpstr>
      <vt:lpstr>Thank you!!!</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Singh, Priti</cp:lastModifiedBy>
  <cp:revision>148</cp:revision>
  <dcterms:modified xsi:type="dcterms:W3CDTF">2021-04-19T08:19:04Z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